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8"/>
  </p:notesMasterIdLst>
  <p:handoutMasterIdLst>
    <p:handoutMasterId r:id="rId39"/>
  </p:handoutMasterIdLst>
  <p:sldIdLst>
    <p:sldId id="256" r:id="rId2"/>
    <p:sldId id="257" r:id="rId3"/>
    <p:sldId id="261" r:id="rId4"/>
    <p:sldId id="267" r:id="rId5"/>
    <p:sldId id="270" r:id="rId6"/>
    <p:sldId id="262" r:id="rId7"/>
    <p:sldId id="273" r:id="rId8"/>
    <p:sldId id="277" r:id="rId9"/>
    <p:sldId id="279" r:id="rId10"/>
    <p:sldId id="275" r:id="rId11"/>
    <p:sldId id="280" r:id="rId12"/>
    <p:sldId id="281" r:id="rId13"/>
    <p:sldId id="282" r:id="rId14"/>
    <p:sldId id="283" r:id="rId15"/>
    <p:sldId id="284" r:id="rId16"/>
    <p:sldId id="285" r:id="rId17"/>
    <p:sldId id="263" r:id="rId18"/>
    <p:sldId id="290" r:id="rId19"/>
    <p:sldId id="264" r:id="rId20"/>
    <p:sldId id="321" r:id="rId21"/>
    <p:sldId id="320" r:id="rId22"/>
    <p:sldId id="265" r:id="rId23"/>
    <p:sldId id="322" r:id="rId24"/>
    <p:sldId id="304" r:id="rId25"/>
    <p:sldId id="306" r:id="rId26"/>
    <p:sldId id="266" r:id="rId27"/>
    <p:sldId id="308" r:id="rId28"/>
    <p:sldId id="307" r:id="rId29"/>
    <p:sldId id="311" r:id="rId30"/>
    <p:sldId id="312" r:id="rId31"/>
    <p:sldId id="314" r:id="rId32"/>
    <p:sldId id="315" r:id="rId33"/>
    <p:sldId id="316" r:id="rId34"/>
    <p:sldId id="317" r:id="rId35"/>
    <p:sldId id="313" r:id="rId36"/>
    <p:sldId id="318"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p:cViewPr>
        <p:scale>
          <a:sx n="80" d="100"/>
          <a:sy n="80" d="100"/>
        </p:scale>
        <p:origin x="-119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7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7010400" cy="464205"/>
          </a:xfrm>
          <a:prstGeom prst="rect">
            <a:avLst/>
          </a:prstGeom>
          <a:noFill/>
          <a:ln w="9525">
            <a:noFill/>
            <a:miter lim="800000"/>
            <a:headEnd/>
            <a:tailEnd/>
          </a:ln>
        </p:spPr>
        <p:txBody>
          <a:bodyPr vert="horz" wrap="square" lIns="93155" tIns="46578" rIns="93155" bIns="46578" numCol="1" anchor="t" anchorCtr="0" compatLnSpc="1">
            <a:prstTxWarp prst="textNoShape">
              <a:avLst/>
            </a:prstTxWarp>
          </a:bodyPr>
          <a:lstStyle>
            <a:lvl1pPr algn="ctr" defTabSz="911881">
              <a:defRPr sz="1300" cap="none"/>
            </a:lvl1pPr>
          </a:lstStyle>
          <a:p>
            <a:pPr>
              <a:defRPr/>
            </a:pPr>
            <a:endParaRPr lang="en-US" i="1" dirty="0" smtClean="0"/>
          </a:p>
          <a:p>
            <a:pPr>
              <a:defRPr/>
            </a:pPr>
            <a:r>
              <a:rPr lang="en-US" i="1" dirty="0" smtClean="0"/>
              <a:t>INTRODUCTION TO OSHA </a:t>
            </a:r>
            <a:r>
              <a:rPr lang="en-US" dirty="0" smtClean="0"/>
              <a:t>Lesson</a:t>
            </a:r>
            <a:endParaRPr lang="en-US" cap="small" dirty="0"/>
          </a:p>
        </p:txBody>
      </p:sp>
      <p:sp>
        <p:nvSpPr>
          <p:cNvPr id="4" name="Footer Placeholder 3"/>
          <p:cNvSpPr>
            <a:spLocks noGrp="1"/>
          </p:cNvSpPr>
          <p:nvPr>
            <p:ph type="ftr" sz="quarter" idx="2"/>
          </p:nvPr>
        </p:nvSpPr>
        <p:spPr bwMode="auto">
          <a:xfrm>
            <a:off x="0" y="8830659"/>
            <a:ext cx="3038145" cy="464205"/>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defTabSz="910464">
              <a:defRPr sz="1000" smtClean="0"/>
            </a:lvl1pPr>
          </a:lstStyle>
          <a:p>
            <a:pPr>
              <a:defRPr/>
            </a:pPr>
            <a:r>
              <a:rPr lang="en-US" smtClean="0"/>
              <a:t>Revised 04.2014</a:t>
            </a:r>
            <a:endParaRPr lang="en-US"/>
          </a:p>
        </p:txBody>
      </p:sp>
      <p:sp>
        <p:nvSpPr>
          <p:cNvPr id="5" name="Slide Number Placeholder 4"/>
          <p:cNvSpPr>
            <a:spLocks noGrp="1"/>
          </p:cNvSpPr>
          <p:nvPr>
            <p:ph type="sldNum" sz="quarter" idx="3"/>
          </p:nvPr>
        </p:nvSpPr>
        <p:spPr bwMode="auto">
          <a:xfrm>
            <a:off x="3970734" y="8830659"/>
            <a:ext cx="3038145" cy="464205"/>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algn="r" defTabSz="911881">
              <a:defRPr sz="1000"/>
            </a:lvl1pPr>
          </a:lstStyle>
          <a:p>
            <a:pPr>
              <a:defRPr/>
            </a:pPr>
            <a:fld id="{E2647F5C-5FB4-4D90-8A7D-A994C597390C}" type="slidenum">
              <a:rPr lang="en-US"/>
              <a:pPr>
                <a:defRPr/>
              </a:pPr>
              <a:t>‹#›</a:t>
            </a:fld>
            <a:endParaRPr lang="en-US"/>
          </a:p>
        </p:txBody>
      </p:sp>
    </p:spTree>
    <p:extLst>
      <p:ext uri="{BB962C8B-B14F-4D97-AF65-F5344CB8AC3E}">
        <p14:creationId xmlns:p14="http://schemas.microsoft.com/office/powerpoint/2010/main" val="3508043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7010400" cy="464205"/>
          </a:xfrm>
          <a:prstGeom prst="rect">
            <a:avLst/>
          </a:prstGeom>
          <a:noFill/>
          <a:ln w="9525">
            <a:noFill/>
            <a:miter lim="800000"/>
            <a:headEnd/>
            <a:tailEnd/>
          </a:ln>
        </p:spPr>
        <p:txBody>
          <a:bodyPr vert="horz" wrap="square" lIns="93155" tIns="46578" rIns="93155" bIns="46578" numCol="1" anchor="t" anchorCtr="0" compatLnSpc="1">
            <a:prstTxWarp prst="textNoShape">
              <a:avLst/>
            </a:prstTxWarp>
          </a:bodyPr>
          <a:lstStyle>
            <a:lvl1pPr algn="ctr" defTabSz="910464">
              <a:defRPr sz="1300" smtClean="0">
                <a:cs typeface="Arial" charset="0"/>
              </a:defRPr>
            </a:lvl1pPr>
          </a:lstStyle>
          <a:p>
            <a:pPr>
              <a:defRPr/>
            </a:pPr>
            <a:endParaRPr lang="en-US" i="1" dirty="0" smtClean="0"/>
          </a:p>
          <a:p>
            <a:pPr>
              <a:defRPr/>
            </a:pPr>
            <a:r>
              <a:rPr lang="en-US" i="1" dirty="0" smtClean="0"/>
              <a:t>INTRODUCTION TO OSHA </a:t>
            </a:r>
            <a:r>
              <a:rPr lang="en-US" dirty="0" smtClean="0"/>
              <a:t>Lesson</a:t>
            </a:r>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89978" tIns="44989" rIns="89978" bIns="44989" rtlCol="0" anchor="ctr"/>
          <a:lstStyle/>
          <a:p>
            <a:pPr lvl="0"/>
            <a:endParaRPr lang="en-US" noProof="0" dirty="0" smtClean="0"/>
          </a:p>
        </p:txBody>
      </p:sp>
      <p:sp>
        <p:nvSpPr>
          <p:cNvPr id="5" name="Notes Placeholder 4"/>
          <p:cNvSpPr>
            <a:spLocks noGrp="1"/>
          </p:cNvSpPr>
          <p:nvPr>
            <p:ph type="body" sz="quarter" idx="3"/>
          </p:nvPr>
        </p:nvSpPr>
        <p:spPr bwMode="auto">
          <a:xfrm>
            <a:off x="701345" y="4414561"/>
            <a:ext cx="5607711" cy="4183995"/>
          </a:xfrm>
          <a:prstGeom prst="rect">
            <a:avLst/>
          </a:prstGeom>
          <a:noFill/>
          <a:ln w="9525">
            <a:noFill/>
            <a:miter lim="800000"/>
            <a:headEnd/>
            <a:tailEnd/>
          </a:ln>
        </p:spPr>
        <p:txBody>
          <a:bodyPr vert="horz" wrap="square" lIns="93155" tIns="46578" rIns="93155"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defTabSz="910464">
              <a:defRPr sz="1000" smtClean="0">
                <a:cs typeface="Arial" charset="0"/>
              </a:defRPr>
            </a:lvl1pPr>
          </a:lstStyle>
          <a:p>
            <a:pPr>
              <a:defRPr/>
            </a:pPr>
            <a:r>
              <a:rPr lang="en-US" smtClean="0"/>
              <a:t>Revised 04.2014</a:t>
            </a:r>
            <a:endParaRPr lang="en-US"/>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algn="r" defTabSz="911881">
              <a:defRPr sz="1000">
                <a:latin typeface="Calibri" pitchFamily="34" charset="0"/>
              </a:defRPr>
            </a:lvl1pPr>
          </a:lstStyle>
          <a:p>
            <a:pPr>
              <a:defRPr/>
            </a:pPr>
            <a:fld id="{50F0577E-0E82-4DD2-BC48-47E10F67D4D2}" type="slidenum">
              <a:rPr lang="en-US"/>
              <a:pPr>
                <a:defRPr/>
              </a:pPr>
              <a:t>‹#›</a:t>
            </a:fld>
            <a:endParaRPr lang="en-US"/>
          </a:p>
        </p:txBody>
      </p:sp>
    </p:spTree>
    <p:extLst>
      <p:ext uri="{BB962C8B-B14F-4D97-AF65-F5344CB8AC3E}">
        <p14:creationId xmlns:p14="http://schemas.microsoft.com/office/powerpoint/2010/main" val="18447773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a:solidFill>
                  <a:schemeClr val="tx1"/>
                </a:solidFill>
                <a:latin typeface="Arial" charset="0"/>
                <a:ea typeface="ＭＳ Ｐゴシック" pitchFamily="-105" charset="-128"/>
              </a:defRPr>
            </a:lvl1pPr>
            <a:lvl2pPr marL="716130" indent="-275434" defTabSz="910464" eaLnBrk="0" hangingPunct="0">
              <a:defRPr>
                <a:solidFill>
                  <a:schemeClr val="tx1"/>
                </a:solidFill>
                <a:latin typeface="Arial" charset="0"/>
                <a:ea typeface="ＭＳ Ｐゴシック" pitchFamily="-105" charset="-128"/>
              </a:defRPr>
            </a:lvl2pPr>
            <a:lvl3pPr marL="1101738" indent="-220348" defTabSz="910464" eaLnBrk="0" hangingPunct="0">
              <a:defRPr>
                <a:solidFill>
                  <a:schemeClr val="tx1"/>
                </a:solidFill>
                <a:latin typeface="Arial" charset="0"/>
                <a:ea typeface="ＭＳ Ｐゴシック" pitchFamily="-105" charset="-128"/>
              </a:defRPr>
            </a:lvl3pPr>
            <a:lvl4pPr marL="1542433" indent="-220348" defTabSz="910464" eaLnBrk="0" hangingPunct="0">
              <a:defRPr>
                <a:solidFill>
                  <a:schemeClr val="tx1"/>
                </a:solidFill>
                <a:latin typeface="Arial" charset="0"/>
                <a:ea typeface="ＭＳ Ｐゴシック" pitchFamily="-105" charset="-128"/>
              </a:defRPr>
            </a:lvl4pPr>
            <a:lvl5pPr marL="1983128" indent="-220348" defTabSz="910464" eaLnBrk="0" hangingPunct="0">
              <a:defRPr>
                <a:solidFill>
                  <a:schemeClr val="tx1"/>
                </a:solidFill>
                <a:latin typeface="Arial" charset="0"/>
                <a:ea typeface="ＭＳ Ｐゴシック" pitchFamily="-105" charset="-128"/>
              </a:defRPr>
            </a:lvl5pPr>
            <a:lvl6pPr marL="2423823" indent="-220348" defTabSz="910464" eaLnBrk="0" fontAlgn="base" hangingPunct="0">
              <a:spcBef>
                <a:spcPct val="0"/>
              </a:spcBef>
              <a:spcAft>
                <a:spcPct val="0"/>
              </a:spcAft>
              <a:defRPr>
                <a:solidFill>
                  <a:schemeClr val="tx1"/>
                </a:solidFill>
                <a:latin typeface="Arial" charset="0"/>
                <a:ea typeface="ＭＳ Ｐゴシック" pitchFamily="-105" charset="-128"/>
              </a:defRPr>
            </a:lvl6pPr>
            <a:lvl7pPr marL="2864518" indent="-220348" defTabSz="910464" eaLnBrk="0" fontAlgn="base" hangingPunct="0">
              <a:spcBef>
                <a:spcPct val="0"/>
              </a:spcBef>
              <a:spcAft>
                <a:spcPct val="0"/>
              </a:spcAft>
              <a:defRPr>
                <a:solidFill>
                  <a:schemeClr val="tx1"/>
                </a:solidFill>
                <a:latin typeface="Arial" charset="0"/>
                <a:ea typeface="ＭＳ Ｐゴシック" pitchFamily="-105" charset="-128"/>
              </a:defRPr>
            </a:lvl7pPr>
            <a:lvl8pPr marL="3305213" indent="-220348" defTabSz="910464" eaLnBrk="0" fontAlgn="base" hangingPunct="0">
              <a:spcBef>
                <a:spcPct val="0"/>
              </a:spcBef>
              <a:spcAft>
                <a:spcPct val="0"/>
              </a:spcAft>
              <a:defRPr>
                <a:solidFill>
                  <a:schemeClr val="tx1"/>
                </a:solidFill>
                <a:latin typeface="Arial" charset="0"/>
                <a:ea typeface="ＭＳ Ｐゴシック" pitchFamily="-105" charset="-128"/>
              </a:defRPr>
            </a:lvl8pPr>
            <a:lvl9pPr marL="3745908" indent="-220348" defTabSz="910464"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smtClean="0"/>
              <a:t>INTRODUCTION TO OSHA Lesson</a:t>
            </a:r>
            <a:endParaRPr lang="en-US"/>
          </a:p>
        </p:txBody>
      </p:sp>
      <p:sp>
        <p:nvSpPr>
          <p:cNvPr id="53251"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a:solidFill>
                  <a:schemeClr val="tx1"/>
                </a:solidFill>
                <a:latin typeface="Arial" charset="0"/>
                <a:ea typeface="ＭＳ Ｐゴシック" pitchFamily="-105" charset="-128"/>
              </a:defRPr>
            </a:lvl1pPr>
            <a:lvl2pPr marL="716130" indent="-275434" defTabSz="910464" eaLnBrk="0" hangingPunct="0">
              <a:defRPr>
                <a:solidFill>
                  <a:schemeClr val="tx1"/>
                </a:solidFill>
                <a:latin typeface="Arial" charset="0"/>
                <a:ea typeface="ＭＳ Ｐゴシック" pitchFamily="-105" charset="-128"/>
              </a:defRPr>
            </a:lvl2pPr>
            <a:lvl3pPr marL="1101738" indent="-220348" defTabSz="910464" eaLnBrk="0" hangingPunct="0">
              <a:defRPr>
                <a:solidFill>
                  <a:schemeClr val="tx1"/>
                </a:solidFill>
                <a:latin typeface="Arial" charset="0"/>
                <a:ea typeface="ＭＳ Ｐゴシック" pitchFamily="-105" charset="-128"/>
              </a:defRPr>
            </a:lvl3pPr>
            <a:lvl4pPr marL="1542433" indent="-220348" defTabSz="910464" eaLnBrk="0" hangingPunct="0">
              <a:defRPr>
                <a:solidFill>
                  <a:schemeClr val="tx1"/>
                </a:solidFill>
                <a:latin typeface="Arial" charset="0"/>
                <a:ea typeface="ＭＳ Ｐゴシック" pitchFamily="-105" charset="-128"/>
              </a:defRPr>
            </a:lvl4pPr>
            <a:lvl5pPr marL="1983128" indent="-220348" defTabSz="910464" eaLnBrk="0" hangingPunct="0">
              <a:defRPr>
                <a:solidFill>
                  <a:schemeClr val="tx1"/>
                </a:solidFill>
                <a:latin typeface="Arial" charset="0"/>
                <a:ea typeface="ＭＳ Ｐゴシック" pitchFamily="-105" charset="-128"/>
              </a:defRPr>
            </a:lvl5pPr>
            <a:lvl6pPr marL="2423823" indent="-220348" defTabSz="910464" eaLnBrk="0" fontAlgn="base" hangingPunct="0">
              <a:spcBef>
                <a:spcPct val="0"/>
              </a:spcBef>
              <a:spcAft>
                <a:spcPct val="0"/>
              </a:spcAft>
              <a:defRPr>
                <a:solidFill>
                  <a:schemeClr val="tx1"/>
                </a:solidFill>
                <a:latin typeface="Arial" charset="0"/>
                <a:ea typeface="ＭＳ Ｐゴシック" pitchFamily="-105" charset="-128"/>
              </a:defRPr>
            </a:lvl6pPr>
            <a:lvl7pPr marL="2864518" indent="-220348" defTabSz="910464" eaLnBrk="0" fontAlgn="base" hangingPunct="0">
              <a:spcBef>
                <a:spcPct val="0"/>
              </a:spcBef>
              <a:spcAft>
                <a:spcPct val="0"/>
              </a:spcAft>
              <a:defRPr>
                <a:solidFill>
                  <a:schemeClr val="tx1"/>
                </a:solidFill>
                <a:latin typeface="Arial" charset="0"/>
                <a:ea typeface="ＭＳ Ｐゴシック" pitchFamily="-105" charset="-128"/>
              </a:defRPr>
            </a:lvl7pPr>
            <a:lvl8pPr marL="3305213" indent="-220348" defTabSz="910464" eaLnBrk="0" fontAlgn="base" hangingPunct="0">
              <a:spcBef>
                <a:spcPct val="0"/>
              </a:spcBef>
              <a:spcAft>
                <a:spcPct val="0"/>
              </a:spcAft>
              <a:defRPr>
                <a:solidFill>
                  <a:schemeClr val="tx1"/>
                </a:solidFill>
                <a:latin typeface="Arial" charset="0"/>
                <a:ea typeface="ＭＳ Ｐゴシック" pitchFamily="-105" charset="-128"/>
              </a:defRPr>
            </a:lvl8pPr>
            <a:lvl9pPr marL="3745908" indent="-220348" defTabSz="910464"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smtClean="0"/>
              <a:t>Revised 04.2014</a:t>
            </a:r>
            <a:endParaRPr lang="en-US"/>
          </a:p>
        </p:txBody>
      </p:sp>
      <p:sp>
        <p:nvSpPr>
          <p:cNvPr id="5325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a:solidFill>
                  <a:schemeClr val="tx1"/>
                </a:solidFill>
                <a:latin typeface="Arial" charset="0"/>
                <a:ea typeface="ＭＳ Ｐゴシック" pitchFamily="-105" charset="-128"/>
              </a:defRPr>
            </a:lvl1pPr>
            <a:lvl2pPr marL="716130" indent="-275434" defTabSz="910464" eaLnBrk="0" hangingPunct="0">
              <a:defRPr>
                <a:solidFill>
                  <a:schemeClr val="tx1"/>
                </a:solidFill>
                <a:latin typeface="Arial" charset="0"/>
                <a:ea typeface="ＭＳ Ｐゴシック" pitchFamily="-105" charset="-128"/>
              </a:defRPr>
            </a:lvl2pPr>
            <a:lvl3pPr marL="1101738" indent="-220348" defTabSz="910464" eaLnBrk="0" hangingPunct="0">
              <a:defRPr>
                <a:solidFill>
                  <a:schemeClr val="tx1"/>
                </a:solidFill>
                <a:latin typeface="Arial" charset="0"/>
                <a:ea typeface="ＭＳ Ｐゴシック" pitchFamily="-105" charset="-128"/>
              </a:defRPr>
            </a:lvl3pPr>
            <a:lvl4pPr marL="1542433" indent="-220348" defTabSz="910464" eaLnBrk="0" hangingPunct="0">
              <a:defRPr>
                <a:solidFill>
                  <a:schemeClr val="tx1"/>
                </a:solidFill>
                <a:latin typeface="Arial" charset="0"/>
                <a:ea typeface="ＭＳ Ｐゴシック" pitchFamily="-105" charset="-128"/>
              </a:defRPr>
            </a:lvl4pPr>
            <a:lvl5pPr marL="1983128" indent="-220348" defTabSz="910464" eaLnBrk="0" hangingPunct="0">
              <a:defRPr>
                <a:solidFill>
                  <a:schemeClr val="tx1"/>
                </a:solidFill>
                <a:latin typeface="Arial" charset="0"/>
                <a:ea typeface="ＭＳ Ｐゴシック" pitchFamily="-105" charset="-128"/>
              </a:defRPr>
            </a:lvl5pPr>
            <a:lvl6pPr marL="2423823" indent="-220348" defTabSz="910464" eaLnBrk="0" fontAlgn="base" hangingPunct="0">
              <a:spcBef>
                <a:spcPct val="0"/>
              </a:spcBef>
              <a:spcAft>
                <a:spcPct val="0"/>
              </a:spcAft>
              <a:defRPr>
                <a:solidFill>
                  <a:schemeClr val="tx1"/>
                </a:solidFill>
                <a:latin typeface="Arial" charset="0"/>
                <a:ea typeface="ＭＳ Ｐゴシック" pitchFamily="-105" charset="-128"/>
              </a:defRPr>
            </a:lvl6pPr>
            <a:lvl7pPr marL="2864518" indent="-220348" defTabSz="910464" eaLnBrk="0" fontAlgn="base" hangingPunct="0">
              <a:spcBef>
                <a:spcPct val="0"/>
              </a:spcBef>
              <a:spcAft>
                <a:spcPct val="0"/>
              </a:spcAft>
              <a:defRPr>
                <a:solidFill>
                  <a:schemeClr val="tx1"/>
                </a:solidFill>
                <a:latin typeface="Arial" charset="0"/>
                <a:ea typeface="ＭＳ Ｐゴシック" pitchFamily="-105" charset="-128"/>
              </a:defRPr>
            </a:lvl7pPr>
            <a:lvl8pPr marL="3305213" indent="-220348" defTabSz="910464" eaLnBrk="0" fontAlgn="base" hangingPunct="0">
              <a:spcBef>
                <a:spcPct val="0"/>
              </a:spcBef>
              <a:spcAft>
                <a:spcPct val="0"/>
              </a:spcAft>
              <a:defRPr>
                <a:solidFill>
                  <a:schemeClr val="tx1"/>
                </a:solidFill>
                <a:latin typeface="Arial" charset="0"/>
                <a:ea typeface="ＭＳ Ｐゴシック" pitchFamily="-105" charset="-128"/>
              </a:defRPr>
            </a:lvl8pPr>
            <a:lvl9pPr marL="3745908" indent="-220348" defTabSz="910464"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fld id="{3D26CD42-6A1A-4E79-A1BA-372FA60DF609}" type="slidenum">
              <a:rPr lang="en-US" smtClean="0">
                <a:latin typeface="Calibri" pitchFamily="34" charset="0"/>
              </a:rPr>
              <a:pPr eaLnBrk="1" hangingPunct="1"/>
              <a:t>1</a:t>
            </a:fld>
            <a:endParaRPr lang="en-US" smtClean="0">
              <a:latin typeface="Calibri" pitchFamily="34" charset="0"/>
            </a:endParaRPr>
          </a:p>
        </p:txBody>
      </p:sp>
      <p:sp>
        <p:nvSpPr>
          <p:cNvPr id="532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10</a:t>
            </a:fld>
            <a:endParaRPr lang="en-US"/>
          </a:p>
        </p:txBody>
      </p:sp>
    </p:spTree>
    <p:extLst>
      <p:ext uri="{BB962C8B-B14F-4D97-AF65-F5344CB8AC3E}">
        <p14:creationId xmlns:p14="http://schemas.microsoft.com/office/powerpoint/2010/main" val="203498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11</a:t>
            </a:fld>
            <a:endParaRPr lang="en-US"/>
          </a:p>
        </p:txBody>
      </p:sp>
    </p:spTree>
    <p:extLst>
      <p:ext uri="{BB962C8B-B14F-4D97-AF65-F5344CB8AC3E}">
        <p14:creationId xmlns:p14="http://schemas.microsoft.com/office/powerpoint/2010/main" val="358137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12</a:t>
            </a:fld>
            <a:endParaRPr lang="en-US"/>
          </a:p>
        </p:txBody>
      </p:sp>
    </p:spTree>
    <p:extLst>
      <p:ext uri="{BB962C8B-B14F-4D97-AF65-F5344CB8AC3E}">
        <p14:creationId xmlns:p14="http://schemas.microsoft.com/office/powerpoint/2010/main" val="251319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13</a:t>
            </a:fld>
            <a:endParaRPr lang="en-US"/>
          </a:p>
        </p:txBody>
      </p:sp>
    </p:spTree>
    <p:extLst>
      <p:ext uri="{BB962C8B-B14F-4D97-AF65-F5344CB8AC3E}">
        <p14:creationId xmlns:p14="http://schemas.microsoft.com/office/powerpoint/2010/main" val="166806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14</a:t>
            </a:fld>
            <a:endParaRPr lang="en-US"/>
          </a:p>
        </p:txBody>
      </p:sp>
    </p:spTree>
    <p:extLst>
      <p:ext uri="{BB962C8B-B14F-4D97-AF65-F5344CB8AC3E}">
        <p14:creationId xmlns:p14="http://schemas.microsoft.com/office/powerpoint/2010/main" val="299854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15</a:t>
            </a:fld>
            <a:endParaRPr lang="en-US"/>
          </a:p>
        </p:txBody>
      </p:sp>
    </p:spTree>
    <p:extLst>
      <p:ext uri="{BB962C8B-B14F-4D97-AF65-F5344CB8AC3E}">
        <p14:creationId xmlns:p14="http://schemas.microsoft.com/office/powerpoint/2010/main" val="35391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16</a:t>
            </a:fld>
            <a:endParaRPr lang="en-US"/>
          </a:p>
        </p:txBody>
      </p:sp>
    </p:spTree>
    <p:extLst>
      <p:ext uri="{BB962C8B-B14F-4D97-AF65-F5344CB8AC3E}">
        <p14:creationId xmlns:p14="http://schemas.microsoft.com/office/powerpoint/2010/main" val="241741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17</a:t>
            </a:fld>
            <a:endParaRPr lang="en-US"/>
          </a:p>
        </p:txBody>
      </p:sp>
    </p:spTree>
    <p:extLst>
      <p:ext uri="{BB962C8B-B14F-4D97-AF65-F5344CB8AC3E}">
        <p14:creationId xmlns:p14="http://schemas.microsoft.com/office/powerpoint/2010/main" val="362474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18</a:t>
            </a:fld>
            <a:endParaRPr lang="en-US"/>
          </a:p>
        </p:txBody>
      </p:sp>
    </p:spTree>
    <p:extLst>
      <p:ext uri="{BB962C8B-B14F-4D97-AF65-F5344CB8AC3E}">
        <p14:creationId xmlns:p14="http://schemas.microsoft.com/office/powerpoint/2010/main" val="184703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19</a:t>
            </a:fld>
            <a:endParaRPr lang="en-US"/>
          </a:p>
        </p:txBody>
      </p:sp>
    </p:spTree>
    <p:extLst>
      <p:ext uri="{BB962C8B-B14F-4D97-AF65-F5344CB8AC3E}">
        <p14:creationId xmlns:p14="http://schemas.microsoft.com/office/powerpoint/2010/main" val="100290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a:t>
            </a:fld>
            <a:endParaRPr lang="en-US"/>
          </a:p>
        </p:txBody>
      </p:sp>
    </p:spTree>
    <p:extLst>
      <p:ext uri="{BB962C8B-B14F-4D97-AF65-F5344CB8AC3E}">
        <p14:creationId xmlns:p14="http://schemas.microsoft.com/office/powerpoint/2010/main" val="4166861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20</a:t>
            </a:fld>
            <a:endParaRPr lang="en-US"/>
          </a:p>
        </p:txBody>
      </p:sp>
    </p:spTree>
    <p:extLst>
      <p:ext uri="{BB962C8B-B14F-4D97-AF65-F5344CB8AC3E}">
        <p14:creationId xmlns:p14="http://schemas.microsoft.com/office/powerpoint/2010/main" val="72298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21</a:t>
            </a:fld>
            <a:endParaRPr lang="en-US"/>
          </a:p>
        </p:txBody>
      </p:sp>
    </p:spTree>
    <p:extLst>
      <p:ext uri="{BB962C8B-B14F-4D97-AF65-F5344CB8AC3E}">
        <p14:creationId xmlns:p14="http://schemas.microsoft.com/office/powerpoint/2010/main" val="60527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22</a:t>
            </a:fld>
            <a:endParaRPr lang="en-US"/>
          </a:p>
        </p:txBody>
      </p:sp>
    </p:spTree>
    <p:extLst>
      <p:ext uri="{BB962C8B-B14F-4D97-AF65-F5344CB8AC3E}">
        <p14:creationId xmlns:p14="http://schemas.microsoft.com/office/powerpoint/2010/main" val="73099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24</a:t>
            </a:fld>
            <a:endParaRPr lang="en-US"/>
          </a:p>
        </p:txBody>
      </p:sp>
    </p:spTree>
    <p:extLst>
      <p:ext uri="{BB962C8B-B14F-4D97-AF65-F5344CB8AC3E}">
        <p14:creationId xmlns:p14="http://schemas.microsoft.com/office/powerpoint/2010/main" val="208475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25</a:t>
            </a:fld>
            <a:endParaRPr lang="en-US"/>
          </a:p>
        </p:txBody>
      </p:sp>
    </p:spTree>
    <p:extLst>
      <p:ext uri="{BB962C8B-B14F-4D97-AF65-F5344CB8AC3E}">
        <p14:creationId xmlns:p14="http://schemas.microsoft.com/office/powerpoint/2010/main" val="1004809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26</a:t>
            </a:fld>
            <a:endParaRPr lang="en-US"/>
          </a:p>
        </p:txBody>
      </p:sp>
    </p:spTree>
    <p:extLst>
      <p:ext uri="{BB962C8B-B14F-4D97-AF65-F5344CB8AC3E}">
        <p14:creationId xmlns:p14="http://schemas.microsoft.com/office/powerpoint/2010/main" val="215758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27</a:t>
            </a:fld>
            <a:endParaRPr lang="en-US"/>
          </a:p>
        </p:txBody>
      </p:sp>
    </p:spTree>
    <p:extLst>
      <p:ext uri="{BB962C8B-B14F-4D97-AF65-F5344CB8AC3E}">
        <p14:creationId xmlns:p14="http://schemas.microsoft.com/office/powerpoint/2010/main" val="1672458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28</a:t>
            </a:fld>
            <a:endParaRPr lang="en-US"/>
          </a:p>
        </p:txBody>
      </p:sp>
    </p:spTree>
    <p:extLst>
      <p:ext uri="{BB962C8B-B14F-4D97-AF65-F5344CB8AC3E}">
        <p14:creationId xmlns:p14="http://schemas.microsoft.com/office/powerpoint/2010/main" val="1732604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29</a:t>
            </a:fld>
            <a:endParaRPr lang="en-US"/>
          </a:p>
        </p:txBody>
      </p:sp>
    </p:spTree>
    <p:extLst>
      <p:ext uri="{BB962C8B-B14F-4D97-AF65-F5344CB8AC3E}">
        <p14:creationId xmlns:p14="http://schemas.microsoft.com/office/powerpoint/2010/main" val="3198795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30</a:t>
            </a:fld>
            <a:endParaRPr lang="en-US"/>
          </a:p>
        </p:txBody>
      </p:sp>
    </p:spTree>
    <p:extLst>
      <p:ext uri="{BB962C8B-B14F-4D97-AF65-F5344CB8AC3E}">
        <p14:creationId xmlns:p14="http://schemas.microsoft.com/office/powerpoint/2010/main" val="167254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a:t>
            </a:fld>
            <a:endParaRPr lang="en-US"/>
          </a:p>
        </p:txBody>
      </p:sp>
    </p:spTree>
    <p:extLst>
      <p:ext uri="{BB962C8B-B14F-4D97-AF65-F5344CB8AC3E}">
        <p14:creationId xmlns:p14="http://schemas.microsoft.com/office/powerpoint/2010/main" val="1126822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31</a:t>
            </a:fld>
            <a:endParaRPr lang="en-US"/>
          </a:p>
        </p:txBody>
      </p:sp>
    </p:spTree>
    <p:extLst>
      <p:ext uri="{BB962C8B-B14F-4D97-AF65-F5344CB8AC3E}">
        <p14:creationId xmlns:p14="http://schemas.microsoft.com/office/powerpoint/2010/main" val="950060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32</a:t>
            </a:fld>
            <a:endParaRPr lang="en-US"/>
          </a:p>
        </p:txBody>
      </p:sp>
    </p:spTree>
    <p:extLst>
      <p:ext uri="{BB962C8B-B14F-4D97-AF65-F5344CB8AC3E}">
        <p14:creationId xmlns:p14="http://schemas.microsoft.com/office/powerpoint/2010/main" val="1294334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33</a:t>
            </a:fld>
            <a:endParaRPr lang="en-US"/>
          </a:p>
        </p:txBody>
      </p:sp>
    </p:spTree>
    <p:extLst>
      <p:ext uri="{BB962C8B-B14F-4D97-AF65-F5344CB8AC3E}">
        <p14:creationId xmlns:p14="http://schemas.microsoft.com/office/powerpoint/2010/main" val="1188587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34</a:t>
            </a:fld>
            <a:endParaRPr lang="en-US"/>
          </a:p>
        </p:txBody>
      </p:sp>
    </p:spTree>
    <p:extLst>
      <p:ext uri="{BB962C8B-B14F-4D97-AF65-F5344CB8AC3E}">
        <p14:creationId xmlns:p14="http://schemas.microsoft.com/office/powerpoint/2010/main" val="2472904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35</a:t>
            </a:fld>
            <a:endParaRPr lang="en-US"/>
          </a:p>
        </p:txBody>
      </p:sp>
    </p:spTree>
    <p:extLst>
      <p:ext uri="{BB962C8B-B14F-4D97-AF65-F5344CB8AC3E}">
        <p14:creationId xmlns:p14="http://schemas.microsoft.com/office/powerpoint/2010/main" val="75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36</a:t>
            </a:fld>
            <a:endParaRPr lang="en-US"/>
          </a:p>
        </p:txBody>
      </p:sp>
    </p:spTree>
    <p:extLst>
      <p:ext uri="{BB962C8B-B14F-4D97-AF65-F5344CB8AC3E}">
        <p14:creationId xmlns:p14="http://schemas.microsoft.com/office/powerpoint/2010/main" val="39795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4</a:t>
            </a:fld>
            <a:endParaRPr lang="en-US"/>
          </a:p>
        </p:txBody>
      </p:sp>
    </p:spTree>
    <p:extLst>
      <p:ext uri="{BB962C8B-B14F-4D97-AF65-F5344CB8AC3E}">
        <p14:creationId xmlns:p14="http://schemas.microsoft.com/office/powerpoint/2010/main" val="249436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5</a:t>
            </a:fld>
            <a:endParaRPr lang="en-US"/>
          </a:p>
        </p:txBody>
      </p:sp>
    </p:spTree>
    <p:extLst>
      <p:ext uri="{BB962C8B-B14F-4D97-AF65-F5344CB8AC3E}">
        <p14:creationId xmlns:p14="http://schemas.microsoft.com/office/powerpoint/2010/main" val="41268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6</a:t>
            </a:fld>
            <a:endParaRPr lang="en-US"/>
          </a:p>
        </p:txBody>
      </p:sp>
    </p:spTree>
    <p:extLst>
      <p:ext uri="{BB962C8B-B14F-4D97-AF65-F5344CB8AC3E}">
        <p14:creationId xmlns:p14="http://schemas.microsoft.com/office/powerpoint/2010/main" val="299934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7</a:t>
            </a:fld>
            <a:endParaRPr lang="en-US"/>
          </a:p>
        </p:txBody>
      </p:sp>
    </p:spTree>
    <p:extLst>
      <p:ext uri="{BB962C8B-B14F-4D97-AF65-F5344CB8AC3E}">
        <p14:creationId xmlns:p14="http://schemas.microsoft.com/office/powerpoint/2010/main" val="8526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8</a:t>
            </a:fld>
            <a:endParaRPr lang="en-US"/>
          </a:p>
        </p:txBody>
      </p:sp>
    </p:spTree>
    <p:extLst>
      <p:ext uri="{BB962C8B-B14F-4D97-AF65-F5344CB8AC3E}">
        <p14:creationId xmlns:p14="http://schemas.microsoft.com/office/powerpoint/2010/main" val="304502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Header Placeholder 3"/>
          <p:cNvSpPr>
            <a:spLocks noGrp="1"/>
          </p:cNvSpPr>
          <p:nvPr>
            <p:ph type="hdr" sz="quarter" idx="10"/>
          </p:nvPr>
        </p:nvSpPr>
        <p:spPr/>
        <p:txBody>
          <a:bodyPr/>
          <a:lstStyle/>
          <a:p>
            <a:pPr>
              <a:defRPr/>
            </a:pPr>
            <a:r>
              <a:rPr lang="en-US" smtClean="0"/>
              <a:t>INTRODUCTION TO OSHA Lesson</a:t>
            </a:r>
            <a:endParaRPr lang="en-US"/>
          </a:p>
        </p:txBody>
      </p:sp>
      <p:sp>
        <p:nvSpPr>
          <p:cNvPr id="5" name="Footer Placeholder 4"/>
          <p:cNvSpPr>
            <a:spLocks noGrp="1"/>
          </p:cNvSpPr>
          <p:nvPr>
            <p:ph type="ftr" sz="quarter" idx="11"/>
          </p:nvPr>
        </p:nvSpPr>
        <p:spPr/>
        <p:txBody>
          <a:bodyPr/>
          <a:lstStyle/>
          <a:p>
            <a:pPr>
              <a:defRPr/>
            </a:pPr>
            <a:r>
              <a:rPr lang="en-US" smtClean="0"/>
              <a:t>Revised 04.2014</a:t>
            </a:r>
            <a:endParaRPr lang="en-US"/>
          </a:p>
        </p:txBody>
      </p:sp>
      <p:sp>
        <p:nvSpPr>
          <p:cNvPr id="6" name="Slide Number Placeholder 5"/>
          <p:cNvSpPr>
            <a:spLocks noGrp="1"/>
          </p:cNvSpPr>
          <p:nvPr>
            <p:ph type="sldNum" sz="quarter" idx="12"/>
          </p:nvPr>
        </p:nvSpPr>
        <p:spPr/>
        <p:txBody>
          <a:bodyPr/>
          <a:lstStyle/>
          <a:p>
            <a:pPr>
              <a:defRPr/>
            </a:pPr>
            <a:fld id="{50F0577E-0E82-4DD2-BC48-47E10F67D4D2}" type="slidenum">
              <a:rPr lang="en-US" smtClean="0"/>
              <a:pPr>
                <a:defRPr/>
              </a:pPr>
              <a:t>9</a:t>
            </a:fld>
            <a:endParaRPr lang="en-US"/>
          </a:p>
        </p:txBody>
      </p:sp>
    </p:spTree>
    <p:extLst>
      <p:ext uri="{BB962C8B-B14F-4D97-AF65-F5344CB8AC3E}">
        <p14:creationId xmlns:p14="http://schemas.microsoft.com/office/powerpoint/2010/main" val="1257818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6097" y="4953000"/>
            <a:ext cx="9156192" cy="1917189"/>
            <a:chOff x="-6687" y="4832896"/>
            <a:chExt cx="9156783" cy="2038400"/>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8"/>
            <p:cNvSpPr>
              <a:spLocks/>
            </p:cNvSpPr>
            <p:nvPr/>
          </p:nvSpPr>
          <p:spPr bwMode="auto">
            <a:xfrm>
              <a:off x="35926" y="5135025"/>
              <a:ext cx="9108075"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7" name="Freeform 19"/>
            <p:cNvGrpSpPr>
              <a:grpSpLocks/>
            </p:cNvGrpSpPr>
            <p:nvPr userDrawn="1"/>
          </p:nvGrpSpPr>
          <p:grpSpPr bwMode="auto">
            <a:xfrm>
              <a:off x="-6687" y="4875022"/>
              <a:ext cx="9156783" cy="1996274"/>
              <a:chOff x="-6096" y="4992624"/>
              <a:chExt cx="9156192" cy="1877568"/>
            </a:xfrm>
          </p:grpSpPr>
          <p:pic>
            <p:nvPicPr>
              <p:cNvPr id="9" name="Freeform 19"/>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 y="4992624"/>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 y="5000626"/>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algn="ctr" eaLnBrk="1" hangingPunct="1"/>
                <a:endParaRPr lang="en-US">
                  <a:solidFill>
                    <a:srgbClr val="FFFFFF"/>
                  </a:solidFill>
                  <a:latin typeface="Lucida Sans Unicode" pitchFamily="34" charset="0"/>
                </a:endParaRPr>
              </a:p>
            </p:txBody>
          </p:sp>
        </p:gr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563" name="Text Placeholder 29"/>
          <p:cNvSpPr>
            <a:spLocks noGrp="1"/>
          </p:cNvSpPr>
          <p:nvPr>
            <p:ph type="subTitle" idx="1"/>
          </p:nvPr>
        </p:nvSpPr>
        <p:spPr>
          <a:xfrm>
            <a:off x="1371600" y="3886200"/>
            <a:ext cx="6400800" cy="1752600"/>
          </a:xfrm>
        </p:spPr>
        <p:txBody>
          <a:bodyPr/>
          <a:lstStyle>
            <a:lvl1pPr marL="109538" indent="0" algn="ctr">
              <a:buFont typeface="Wingdings 3" pitchFamily="18" charset="2"/>
              <a:buNone/>
              <a:defRPr smtClean="0"/>
            </a:lvl1pPr>
          </a:lstStyle>
          <a:p>
            <a:r>
              <a:rPr lang="en-US" smtClean="0"/>
              <a:t>Click to edit Master subtitle style</a:t>
            </a:r>
          </a:p>
        </p:txBody>
      </p:sp>
      <p:sp>
        <p:nvSpPr>
          <p:cNvPr id="66567" name="Rectangle 7"/>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13" name="Date Placeholder 29"/>
          <p:cNvSpPr>
            <a:spLocks noGrp="1"/>
          </p:cNvSpPr>
          <p:nvPr>
            <p:ph type="dt" sz="half" idx="10"/>
          </p:nvPr>
        </p:nvSpPr>
        <p:spPr>
          <a:xfrm>
            <a:off x="457200" y="6245225"/>
            <a:ext cx="2133600" cy="476250"/>
          </a:xfrm>
          <a:prstGeom prst="rect">
            <a:avLst/>
          </a:prstGeom>
        </p:spPr>
        <p:txBody>
          <a:bodyPr/>
          <a:lstStyle>
            <a:lvl1pPr>
              <a:defRPr sz="1000">
                <a:solidFill>
                  <a:srgbClr val="FFFFFF"/>
                </a:solidFill>
                <a:latin typeface="+mn-lt"/>
              </a:defRPr>
            </a:lvl1pPr>
          </a:lstStyle>
          <a:p>
            <a:pPr>
              <a:defRPr/>
            </a:pPr>
            <a:endParaRPr lang="en-US" dirty="0"/>
          </a:p>
        </p:txBody>
      </p:sp>
      <p:sp>
        <p:nvSpPr>
          <p:cNvPr id="14" name="Footer Placeholder 18"/>
          <p:cNvSpPr>
            <a:spLocks noGrp="1"/>
          </p:cNvSpPr>
          <p:nvPr>
            <p:ph type="ftr" sz="quarter" idx="11"/>
          </p:nvPr>
        </p:nvSpPr>
        <p:spPr>
          <a:xfrm>
            <a:off x="3124200" y="6245225"/>
            <a:ext cx="2895600" cy="476250"/>
          </a:xfrm>
        </p:spPr>
        <p:txBody>
          <a:bodyPr/>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15" name="Slide Number Placeholder 26"/>
          <p:cNvSpPr>
            <a:spLocks noGrp="1"/>
          </p:cNvSpPr>
          <p:nvPr>
            <p:ph type="sldNum" sz="quarter" idx="12"/>
          </p:nvPr>
        </p:nvSpPr>
        <p:spPr>
          <a:xfrm>
            <a:off x="6553200" y="6245225"/>
            <a:ext cx="2133600" cy="476250"/>
          </a:xfrm>
        </p:spPr>
        <p:txBody>
          <a:bodyPr/>
          <a:lstStyle>
            <a:lvl1pPr algn="r">
              <a:defRPr sz="1000">
                <a:solidFill>
                  <a:srgbClr val="FFFFFF"/>
                </a:solidFill>
                <a:latin typeface="+mn-lt"/>
              </a:defRPr>
            </a:lvl1pPr>
          </a:lstStyle>
          <a:p>
            <a:pPr>
              <a:defRPr/>
            </a:pPr>
            <a:fld id="{1A9711A0-652A-4BC2-A966-3EFA153CCB58}" type="slidenum">
              <a:rPr lang="en-US"/>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953000" y="712376"/>
            <a:ext cx="3452672" cy="635291"/>
          </a:xfrm>
          <a:prstGeom prst="rect">
            <a:avLst/>
          </a:prstGeom>
        </p:spPr>
      </p:pic>
    </p:spTree>
    <p:extLst>
      <p:ext uri="{BB962C8B-B14F-4D97-AF65-F5344CB8AC3E}">
        <p14:creationId xmlns:p14="http://schemas.microsoft.com/office/powerpoint/2010/main" val="303377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21020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202329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207229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84609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130605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6"/>
          <p:cNvSpPr>
            <a:spLocks noGrp="1"/>
          </p:cNvSpPr>
          <p:nvPr>
            <p:ph type="sldNum" sz="quarter" idx="10"/>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314151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331553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86108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47887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defRPr>
            </a:lvl1pPr>
          </a:lstStyle>
          <a:p>
            <a:pPr>
              <a:defRPr/>
            </a:pPr>
            <a:fld id="{65930BFD-9E80-48F7-BE64-7FD442570201}" type="slidenum">
              <a:rPr lang="en-US"/>
              <a:pPr>
                <a:defRPr/>
              </a:pPr>
              <a:t>‹#›</a:t>
            </a:fld>
            <a:endParaRPr lang="en-US" dirty="0"/>
          </a:p>
        </p:txBody>
      </p:sp>
    </p:spTree>
    <p:extLst>
      <p:ext uri="{BB962C8B-B14F-4D97-AF65-F5344CB8AC3E}">
        <p14:creationId xmlns:p14="http://schemas.microsoft.com/office/powerpoint/2010/main" val="304947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Footer Placeholder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26" name="Slide Number Placeholder 26"/>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tx1"/>
                </a:solidFill>
                <a:latin typeface="+mn-lt"/>
              </a:defRPr>
            </a:lvl1pPr>
          </a:lstStyle>
          <a:p>
            <a:pPr>
              <a:defRPr/>
            </a:pPr>
            <a:fld id="{65930BFD-9E80-48F7-BE64-7FD442570201}" type="slidenum">
              <a:rPr lang="en-US" smtClean="0"/>
              <a:pPr>
                <a:defRPr/>
              </a:pPr>
              <a:t>‹#›</a:t>
            </a:fld>
            <a:endParaRPr lang="en-US" dirty="0"/>
          </a:p>
        </p:txBody>
      </p:sp>
      <p:sp>
        <p:nvSpPr>
          <p:cNvPr id="1031"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6" name="Straight Connector 15"/>
          <p:cNvCxnSpPr>
            <a:cxnSpLocks noChangeShapeType="1"/>
          </p:cNvCxnSpPr>
          <p:nvPr/>
        </p:nvCxnSpPr>
        <p:spPr bwMode="auto">
          <a:xfrm>
            <a:off x="533400" y="1268413"/>
            <a:ext cx="8077200" cy="1587"/>
          </a:xfrm>
          <a:prstGeom prst="line">
            <a:avLst/>
          </a:prstGeom>
          <a:noFill/>
          <a:ln w="55000" cmpd="thickThin">
            <a:solidFill>
              <a:schemeClr val="accent1"/>
            </a:solidFill>
            <a:round/>
            <a:headEnd/>
            <a:tailEnd/>
          </a:ln>
          <a:effectLst>
            <a:outerShdw blurRad="63500" dist="38100" dir="5400000" rotWithShape="0">
              <a:srgbClr val="000000">
                <a:alpha val="34999"/>
              </a:srgbClr>
            </a:outerShdw>
          </a:effectLst>
        </p:spPr>
      </p:cxnSp>
      <p:grpSp>
        <p:nvGrpSpPr>
          <p:cNvPr id="4" name="Group 3"/>
          <p:cNvGrpSpPr/>
          <p:nvPr userDrawn="1"/>
        </p:nvGrpSpPr>
        <p:grpSpPr>
          <a:xfrm>
            <a:off x="-9525" y="5788025"/>
            <a:ext cx="5449888" cy="1084263"/>
            <a:chOff x="-9525" y="5788025"/>
            <a:chExt cx="5449888" cy="1084263"/>
          </a:xfrm>
        </p:grpSpPr>
        <p:sp>
          <p:nvSpPr>
            <p:cNvPr id="13" name="Freeform 12"/>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36"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350" y="5791200"/>
              <a:ext cx="3402013" cy="108108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p:cNvCxnSpPr/>
            <p:nvPr userDrawn="1"/>
          </p:nvCxnSpPr>
          <p:spPr bwMode="auto">
            <a:xfrm>
              <a:off x="-9525" y="5788025"/>
              <a:ext cx="3405188" cy="108426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40252" y="6346657"/>
            <a:ext cx="1143000" cy="330194"/>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105"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sha.gov/pls/imis/citedstandard.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5.wmf"/><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1513" y="2130425"/>
            <a:ext cx="7772400" cy="1470025"/>
          </a:xfrm>
        </p:spPr>
        <p:txBody>
          <a:bodyPr>
            <a:normAutofit/>
          </a:bodyPr>
          <a:lstStyle/>
          <a:p>
            <a:pPr algn="r" eaLnBrk="1" hangingPunct="1">
              <a:defRPr/>
            </a:pPr>
            <a:r>
              <a:rPr lang="en-US" dirty="0">
                <a:effectLst>
                  <a:outerShdw blurRad="38100" dist="38100" dir="2700000" algn="tl">
                    <a:srgbClr val="000000">
                      <a:alpha val="43137"/>
                    </a:srgbClr>
                  </a:outerShdw>
                </a:effectLst>
              </a:rPr>
              <a:t>Introduction to</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OSHA</a:t>
            </a:r>
          </a:p>
        </p:txBody>
      </p:sp>
      <p:sp>
        <p:nvSpPr>
          <p:cNvPr id="3076" name="TextBox 3"/>
          <p:cNvSpPr txBox="1">
            <a:spLocks noChangeArrowheads="1"/>
          </p:cNvSpPr>
          <p:nvPr/>
        </p:nvSpPr>
        <p:spPr bwMode="auto">
          <a:xfrm>
            <a:off x="747713" y="5791200"/>
            <a:ext cx="3374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sz="1400" b="1" dirty="0"/>
              <a:t>Directorate of Training and Education</a:t>
            </a:r>
          </a:p>
          <a:p>
            <a:pPr eaLnBrk="1" hangingPunct="1"/>
            <a:r>
              <a:rPr lang="en-US" sz="1400" b="1" dirty="0"/>
              <a:t>OSHA Training Institute</a:t>
            </a:r>
          </a:p>
        </p:txBody>
      </p:sp>
      <p:pic>
        <p:nvPicPr>
          <p:cNvPr id="307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90538"/>
            <a:ext cx="3575050" cy="5224462"/>
          </a:xfrm>
          <a:prstGeom prst="rect">
            <a:avLst/>
          </a:prstGeom>
          <a:noFill/>
          <a:ln w="158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4294967295"/>
          </p:nvPr>
        </p:nvSpPr>
        <p:spPr>
          <a:xfrm>
            <a:off x="457200" y="1481138"/>
            <a:ext cx="5791200" cy="4691062"/>
          </a:xfrm>
        </p:spPr>
        <p:txBody>
          <a:bodyPr/>
          <a:lstStyle/>
          <a:p>
            <a:pPr eaLnBrk="1" hangingPunct="1"/>
            <a:r>
              <a:rPr lang="en-US" dirty="0" smtClean="0"/>
              <a:t>OSHA’s Recordkeeping rule requires most employers with more than 10 workers to keep a log of injuries and illnesses</a:t>
            </a:r>
          </a:p>
          <a:p>
            <a:pPr eaLnBrk="1" hangingPunct="1"/>
            <a:r>
              <a:rPr lang="en-US" dirty="0" smtClean="0">
                <a:latin typeface="Lucida Sans Unicode" pitchFamily="34" charset="0"/>
              </a:rPr>
              <a:t>Workers </a:t>
            </a:r>
            <a:r>
              <a:rPr lang="en-US" dirty="0">
                <a:latin typeface="Lucida Sans Unicode" pitchFamily="34" charset="0"/>
              </a:rPr>
              <a:t>have the right to report an </a:t>
            </a:r>
            <a:r>
              <a:rPr lang="en-US" dirty="0" smtClean="0">
                <a:latin typeface="Lucida Sans Unicode" pitchFamily="34" charset="0"/>
              </a:rPr>
              <a:t>injury* </a:t>
            </a:r>
            <a:r>
              <a:rPr lang="en-US" dirty="0">
                <a:latin typeface="Lucida Sans Unicode" pitchFamily="34" charset="0"/>
              </a:rPr>
              <a:t>and review current </a:t>
            </a:r>
            <a:r>
              <a:rPr lang="en-US" dirty="0" smtClean="0">
                <a:latin typeface="Lucida Sans Unicode" pitchFamily="34" charset="0"/>
              </a:rPr>
              <a:t>log</a:t>
            </a:r>
          </a:p>
          <a:p>
            <a:pPr eaLnBrk="1" hangingPunct="1"/>
            <a:r>
              <a:rPr lang="en-US" dirty="0" smtClean="0">
                <a:latin typeface="Lucida Sans Unicode" pitchFamily="34" charset="0"/>
              </a:rPr>
              <a:t>Workers </a:t>
            </a:r>
            <a:r>
              <a:rPr lang="en-US" dirty="0">
                <a:latin typeface="Lucida Sans Unicode" pitchFamily="34" charset="0"/>
              </a:rPr>
              <a:t>also have the right to view the annually posted summary of the injuries and illnesses (OSHA 300A)</a:t>
            </a:r>
          </a:p>
          <a:p>
            <a:pPr eaLnBrk="1" hangingPunct="1"/>
            <a:endParaRPr lang="en-US" dirty="0">
              <a:latin typeface="Lucida Sans Unicode" pitchFamily="34" charset="0"/>
            </a:endParaRPr>
          </a:p>
          <a:p>
            <a:pPr eaLnBrk="1" hangingPunct="1"/>
            <a:endParaRPr lang="en-US" dirty="0" smtClean="0"/>
          </a:p>
        </p:txBody>
      </p:sp>
      <p:pic>
        <p:nvPicPr>
          <p:cNvPr id="17411"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655050" cy="1158875"/>
          </a:xfrm>
        </p:spPr>
      </p:pic>
      <p:sp>
        <p:nvSpPr>
          <p:cNvPr id="17413" name="TextBox 5"/>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pic>
        <p:nvPicPr>
          <p:cNvPr id="17414" name="Picture 7" descr="slide 15 first ai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16764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10</a:t>
            </a:fld>
            <a:endParaRPr lang="en-US" dirty="0">
              <a:solidFill>
                <a:schemeClr val="tx1"/>
              </a:solidFill>
            </a:endParaRPr>
          </a:p>
        </p:txBody>
      </p:sp>
      <p:sp>
        <p:nvSpPr>
          <p:cNvPr id="8" name="Rounded Rectangle 7"/>
          <p:cNvSpPr/>
          <p:nvPr/>
        </p:nvSpPr>
        <p:spPr>
          <a:xfrm>
            <a:off x="6096000" y="3810000"/>
            <a:ext cx="2514600" cy="2362200"/>
          </a:xfrm>
          <a:prstGeom prst="roundRect">
            <a:avLst>
              <a:gd name="adj" fmla="val 1194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400"/>
              </a:spcAft>
            </a:pPr>
            <a:r>
              <a:rPr lang="en-US" b="1" dirty="0" smtClean="0">
                <a:solidFill>
                  <a:srgbClr val="002060"/>
                </a:solidFill>
              </a:rPr>
              <a:t>*It is against the OSHA law to retaliate or discriminate against a worker for reporting an injury or illness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4294967295"/>
          </p:nvPr>
        </p:nvSpPr>
        <p:spPr/>
        <p:txBody>
          <a:bodyPr/>
          <a:lstStyle/>
          <a:p>
            <a:pPr eaLnBrk="1" hangingPunct="1"/>
            <a:r>
              <a:rPr lang="en-US" dirty="0" smtClean="0"/>
              <a:t>Workers may bring up safety and health concerns in the workplace to their employers without fear of discharge or discrimination</a:t>
            </a:r>
          </a:p>
          <a:p>
            <a:pPr eaLnBrk="1" hangingPunct="1"/>
            <a:r>
              <a:rPr lang="en-US" dirty="0" smtClean="0"/>
              <a:t>OSHA rules protect workers who raise concerns to their employer or OSHA about unsafe or unhealthful conditions in the workplace</a:t>
            </a:r>
          </a:p>
        </p:txBody>
      </p:sp>
      <p:pic>
        <p:nvPicPr>
          <p:cNvPr id="18435"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459787" cy="1158875"/>
          </a:xfrm>
        </p:spPr>
      </p:pic>
      <p:sp>
        <p:nvSpPr>
          <p:cNvPr id="18437"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11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Title 2"/>
          <p:cNvPicPr>
            <a:picLocks noGrp="1" noChangeArrowheads="1"/>
          </p:cNvPicPr>
          <p:nvPr>
            <p:ph type="title"/>
          </p:nvPr>
        </p:nvPicPr>
        <p:blipFill>
          <a:blip r:embed="rId3" cstate="email">
            <a:extLst>
              <a:ext uri="{28A0092B-C50C-407E-A947-70E740481C1C}">
                <a14:useLocalDpi xmlns:a14="http://schemas.microsoft.com/office/drawing/2010/main"/>
              </a:ext>
            </a:extLst>
          </a:blip>
          <a:srcRect/>
          <a:stretch>
            <a:fillRect/>
          </a:stretch>
        </p:blipFill>
        <p:spPr>
          <a:xfrm>
            <a:off x="457200" y="285750"/>
            <a:ext cx="8229600" cy="1120775"/>
          </a:xfrm>
        </p:spPr>
      </p:pic>
      <p:sp>
        <p:nvSpPr>
          <p:cNvPr id="19459" name="Content Placeholder 1"/>
          <p:cNvSpPr>
            <a:spLocks noGrp="1"/>
          </p:cNvSpPr>
          <p:nvPr>
            <p:ph sz="half" idx="1"/>
          </p:nvPr>
        </p:nvSpPr>
        <p:spPr>
          <a:xfrm>
            <a:off x="457200" y="1481138"/>
            <a:ext cx="5105400" cy="2481262"/>
          </a:xfrm>
        </p:spPr>
        <p:txBody>
          <a:bodyPr/>
          <a:lstStyle/>
          <a:p>
            <a:pPr eaLnBrk="1" hangingPunct="1"/>
            <a:r>
              <a:rPr lang="en-US" sz="2400" dirty="0" smtClean="0"/>
              <a:t>Workers have a right to get training from employers on a variety of health and safety hazards and standards that employers must follow</a:t>
            </a:r>
          </a:p>
        </p:txBody>
      </p:sp>
      <p:pic>
        <p:nvPicPr>
          <p:cNvPr id="19460" name="Content Placeholder 6" descr="Slide 17 trg.JPG"/>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5410200" y="1497330"/>
            <a:ext cx="3144837" cy="1855470"/>
          </a:xfrm>
        </p:spPr>
      </p:pic>
      <p:sp>
        <p:nvSpPr>
          <p:cNvPr id="19461"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1BE6D80D-7439-4A83-9516-7D0F768972F9}" type="slidenum">
              <a:rPr lang="en-US" smtClean="0">
                <a:solidFill>
                  <a:schemeClr val="tx1"/>
                </a:solidFill>
              </a:rPr>
              <a:pPr>
                <a:defRPr/>
              </a:pPr>
              <a:t>12</a:t>
            </a:fld>
            <a:endParaRPr lang="en-US" dirty="0" smtClean="0">
              <a:solidFill>
                <a:schemeClr val="tx1"/>
              </a:solidFill>
            </a:endParaRPr>
          </a:p>
        </p:txBody>
      </p:sp>
      <p:sp>
        <p:nvSpPr>
          <p:cNvPr id="19462"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sp>
        <p:nvSpPr>
          <p:cNvPr id="8" name="TextBox 7"/>
          <p:cNvSpPr txBox="1"/>
          <p:nvPr/>
        </p:nvSpPr>
        <p:spPr>
          <a:xfrm>
            <a:off x="457200" y="3352800"/>
            <a:ext cx="8229600" cy="3005951"/>
          </a:xfrm>
          <a:prstGeom prst="rect">
            <a:avLst/>
          </a:prstGeom>
          <a:noFill/>
        </p:spPr>
        <p:txBody>
          <a:bodyPr>
            <a:spAutoFit/>
          </a:bodyPr>
          <a:lstStyle/>
          <a:p>
            <a:pPr marL="365125" indent="-255588">
              <a:spcBef>
                <a:spcPts val="400"/>
              </a:spcBef>
              <a:buClr>
                <a:schemeClr val="accent1"/>
              </a:buClr>
              <a:buSzPct val="68000"/>
              <a:buFont typeface="Wingdings 3" pitchFamily="18" charset="2"/>
              <a:buChar char=""/>
              <a:defRPr/>
            </a:pPr>
            <a:r>
              <a:rPr lang="en-US" sz="2400" dirty="0">
                <a:latin typeface="+mn-lt"/>
                <a:ea typeface="+mn-ea"/>
              </a:rPr>
              <a:t>Some required training covers topics such as, </a:t>
            </a:r>
            <a:r>
              <a:rPr lang="en-US" sz="2400" dirty="0" smtClean="0">
                <a:latin typeface="+mn-lt"/>
                <a:ea typeface="+mn-ea"/>
              </a:rPr>
              <a:t>chemical hazards, equipment hazards, noise</a:t>
            </a:r>
            <a:r>
              <a:rPr lang="en-US" sz="2400" dirty="0">
                <a:latin typeface="+mn-lt"/>
                <a:ea typeface="+mn-ea"/>
              </a:rPr>
              <a:t>, confined spaces, fall hazards in construction, personal protective equipment, along with a variety of other </a:t>
            </a:r>
            <a:r>
              <a:rPr lang="en-US" sz="2400" dirty="0" smtClean="0">
                <a:latin typeface="+mn-lt"/>
                <a:ea typeface="+mn-ea"/>
              </a:rPr>
              <a:t>subjects</a:t>
            </a:r>
          </a:p>
          <a:p>
            <a:pPr marL="365125" indent="-255588">
              <a:spcBef>
                <a:spcPts val="400"/>
              </a:spcBef>
              <a:buClr>
                <a:schemeClr val="accent1"/>
              </a:buClr>
              <a:buSzPct val="68000"/>
              <a:buFont typeface="Wingdings 3" pitchFamily="18" charset="2"/>
              <a:buChar char=""/>
              <a:defRPr/>
            </a:pPr>
            <a:r>
              <a:rPr lang="en-US" sz="2400" dirty="0" smtClean="0">
                <a:latin typeface="+mn-lt"/>
                <a:ea typeface="+mn-ea"/>
              </a:rPr>
              <a:t>Training must be in a language and vocabulary workers can understand</a:t>
            </a:r>
            <a:endParaRPr lang="en-US" sz="2400" dirty="0">
              <a:latin typeface="+mn-lt"/>
              <a:ea typeface="+mn-ea"/>
            </a:endParaRPr>
          </a:p>
          <a:p>
            <a:pPr>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4294967295"/>
          </p:nvPr>
        </p:nvSpPr>
        <p:spPr/>
        <p:txBody>
          <a:bodyPr/>
          <a:lstStyle/>
          <a:p>
            <a:pPr eaLnBrk="1" hangingPunct="1"/>
            <a:r>
              <a:rPr lang="en-US" dirty="0" smtClean="0"/>
              <a:t>1910.1020: right to examine &amp; copy records</a:t>
            </a:r>
          </a:p>
          <a:p>
            <a:pPr eaLnBrk="1" hangingPunct="1"/>
            <a:r>
              <a:rPr lang="en-US" dirty="0" smtClean="0"/>
              <a:t>Examples of toxic substances and harmful physical agents are:</a:t>
            </a:r>
          </a:p>
          <a:p>
            <a:pPr lvl="1" eaLnBrk="1" hangingPunct="1"/>
            <a:r>
              <a:rPr lang="en-US" dirty="0" smtClean="0"/>
              <a:t>Metals and dusts, such as, lead, cadmium, and silica</a:t>
            </a:r>
          </a:p>
          <a:p>
            <a:pPr lvl="1" eaLnBrk="1" hangingPunct="1"/>
            <a:r>
              <a:rPr lang="en-US" dirty="0" smtClean="0"/>
              <a:t>Biological agents, such as bacteria, viruses, and fungi</a:t>
            </a:r>
          </a:p>
          <a:p>
            <a:pPr lvl="1" eaLnBrk="1" hangingPunct="1"/>
            <a:r>
              <a:rPr lang="en-US" dirty="0" smtClean="0"/>
              <a:t>Physical stress, such as noise, heat, cold, vibration, repetitive motion, and ionizing and non-ionizing radiation</a:t>
            </a:r>
          </a:p>
          <a:p>
            <a:pPr eaLnBrk="1" hangingPunct="1"/>
            <a:endParaRPr lang="en-US" dirty="0" smtClean="0"/>
          </a:p>
        </p:txBody>
      </p:sp>
      <p:pic>
        <p:nvPicPr>
          <p:cNvPr id="20483"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68288" y="268288"/>
            <a:ext cx="8424862" cy="1158875"/>
          </a:xfrm>
        </p:spPr>
      </p:pic>
      <p:sp>
        <p:nvSpPr>
          <p:cNvPr id="20485"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sp>
        <p:nvSpPr>
          <p:cNvPr id="2" name="Slide Number Placeholder 1"/>
          <p:cNvSpPr>
            <a:spLocks noGrp="1"/>
          </p:cNvSpPr>
          <p:nvPr>
            <p:ph type="sldNum" sz="quarter" idx="4"/>
          </p:nvPr>
        </p:nvSpPr>
        <p:spPr>
          <a:xfrm>
            <a:off x="8320088" y="6408738"/>
            <a:ext cx="366712" cy="365125"/>
          </a:xfrm>
        </p:spPr>
        <p:txBody>
          <a:bodyPr/>
          <a:lstStyle/>
          <a:p>
            <a:pPr>
              <a:defRPr/>
            </a:pPr>
            <a:fld id="{84B4F5E4-3EC9-4B4F-A232-A613F4D37A51}" type="slidenum">
              <a:rPr lang="en-US" smtClean="0">
                <a:solidFill>
                  <a:schemeClr val="tx1"/>
                </a:solidFill>
              </a:rPr>
              <a:pPr>
                <a:defRPr/>
              </a:pPr>
              <a:t>13</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4294967295"/>
          </p:nvPr>
        </p:nvSpPr>
        <p:spPr>
          <a:xfrm>
            <a:off x="457200" y="1481138"/>
            <a:ext cx="6858000" cy="4525962"/>
          </a:xfrm>
        </p:spPr>
        <p:txBody>
          <a:bodyPr/>
          <a:lstStyle/>
          <a:p>
            <a:pPr eaLnBrk="1" hangingPunct="1"/>
            <a:r>
              <a:rPr lang="en-US" dirty="0" smtClean="0"/>
              <a:t>Workers may file a confidential complaint with OSHA if they believe a violation of a safety or health standard, or an imminent danger situation, exists in the workplace </a:t>
            </a:r>
          </a:p>
          <a:p>
            <a:pPr eaLnBrk="1" hangingPunct="1"/>
            <a:r>
              <a:rPr lang="en-US" dirty="0" smtClean="0"/>
              <a:t>Workers may request that their name not be revealed to the employer</a:t>
            </a:r>
          </a:p>
          <a:p>
            <a:pPr eaLnBrk="1" hangingPunct="1"/>
            <a:r>
              <a:rPr lang="en-US" dirty="0" smtClean="0"/>
              <a:t>If a worker files a complaint, they have the right to find out OSHA’s action on the complaint and request a review if an inspection is not made</a:t>
            </a:r>
          </a:p>
        </p:txBody>
      </p:sp>
      <p:pic>
        <p:nvPicPr>
          <p:cNvPr id="21507"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459787" cy="1158875"/>
          </a:xfrm>
        </p:spPr>
      </p:pic>
      <p:sp>
        <p:nvSpPr>
          <p:cNvPr id="21509"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sp>
        <p:nvSpPr>
          <p:cNvPr id="2" name="Rounded Rectangle 1"/>
          <p:cNvSpPr/>
          <p:nvPr/>
        </p:nvSpPr>
        <p:spPr>
          <a:xfrm>
            <a:off x="7239000" y="1600200"/>
            <a:ext cx="1524000" cy="4419600"/>
          </a:xfrm>
          <a:prstGeom prst="roundRect">
            <a:avLst/>
          </a:prstGeom>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smtClean="0"/>
              <a:t>Note:</a:t>
            </a:r>
          </a:p>
          <a:p>
            <a:pPr algn="ctr"/>
            <a:r>
              <a:rPr lang="en-US" b="1" dirty="0" smtClean="0"/>
              <a:t>Often </a:t>
            </a:r>
            <a:r>
              <a:rPr lang="en-US" b="1" dirty="0"/>
              <a:t>the best and fastest way to get a hazard corrected is to notify your supervisor or </a:t>
            </a:r>
            <a:r>
              <a:rPr lang="en-US" b="1" dirty="0" smtClean="0"/>
              <a:t>employer.</a:t>
            </a:r>
          </a:p>
        </p:txBody>
      </p:sp>
      <p:sp>
        <p:nvSpPr>
          <p:cNvPr id="3" name="Slide Number Placeholder 2"/>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14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4294967295"/>
          </p:nvPr>
        </p:nvSpPr>
        <p:spPr/>
        <p:txBody>
          <a:bodyPr/>
          <a:lstStyle/>
          <a:p>
            <a:pPr eaLnBrk="1" hangingPunct="1"/>
            <a:r>
              <a:rPr lang="en-US" dirty="0" smtClean="0"/>
              <a:t>Employee representative can accompany OSHA inspector</a:t>
            </a:r>
          </a:p>
          <a:p>
            <a:pPr eaLnBrk="1" hangingPunct="1"/>
            <a:r>
              <a:rPr lang="en-US" dirty="0" smtClean="0"/>
              <a:t>Workers can talk to the inspector privately</a:t>
            </a:r>
          </a:p>
          <a:p>
            <a:pPr eaLnBrk="1" hangingPunct="1"/>
            <a:r>
              <a:rPr lang="en-US" dirty="0" smtClean="0"/>
              <a:t>Workers may point out hazards, describe injuries, illnesses or near misses that resulted from those hazards and describe any concern you have about a safety or health issue </a:t>
            </a:r>
          </a:p>
          <a:p>
            <a:pPr eaLnBrk="1" hangingPunct="1"/>
            <a:r>
              <a:rPr lang="en-US" dirty="0" smtClean="0"/>
              <a:t>Workers can find out about inspection results, abatement measures and may object to dates set for violation to be corrected</a:t>
            </a:r>
          </a:p>
        </p:txBody>
      </p:sp>
      <p:pic>
        <p:nvPicPr>
          <p:cNvPr id="22531"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459787" cy="1158875"/>
          </a:xfrm>
        </p:spPr>
      </p:pic>
      <p:sp>
        <p:nvSpPr>
          <p:cNvPr id="22533"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15</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p:txBody>
          <a:bodyPr/>
          <a:lstStyle/>
          <a:p>
            <a:pPr eaLnBrk="1" hangingPunct="1"/>
            <a:r>
              <a:rPr lang="en-US" dirty="0" smtClean="0"/>
              <a:t>Workers have the right to be free from retaliation for exercising safety and health rights</a:t>
            </a:r>
          </a:p>
          <a:p>
            <a:pPr eaLnBrk="1" hangingPunct="1"/>
            <a:r>
              <a:rPr lang="en-US" dirty="0" smtClean="0"/>
              <a:t>Workers have a right to seek safety and health on the job without fear of punishment </a:t>
            </a:r>
          </a:p>
          <a:p>
            <a:pPr eaLnBrk="1" hangingPunct="1"/>
            <a:r>
              <a:rPr lang="en-US" dirty="0" smtClean="0"/>
              <a:t>This right is spelled out in Section 11(c) of the OSH Act</a:t>
            </a:r>
          </a:p>
          <a:p>
            <a:pPr eaLnBrk="1" hangingPunct="1"/>
            <a:r>
              <a:rPr lang="en-US" dirty="0" smtClean="0"/>
              <a:t>Workers have 30 days to contact OSHA if they feel they have been punished for exercising their safety and health rights</a:t>
            </a:r>
          </a:p>
        </p:txBody>
      </p:sp>
      <p:pic>
        <p:nvPicPr>
          <p:cNvPr id="23555"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459787" cy="1158875"/>
          </a:xfrm>
        </p:spPr>
      </p:pic>
      <p:sp>
        <p:nvSpPr>
          <p:cNvPr id="23557"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16</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Title 2"/>
          <p:cNvPicPr>
            <a:picLocks noGrp="1" noChangeArrowheads="1"/>
          </p:cNvPicPr>
          <p:nvPr>
            <p:ph type="title"/>
          </p:nvPr>
        </p:nvPicPr>
        <p:blipFill>
          <a:blip r:embed="rId3" cstate="email">
            <a:extLst>
              <a:ext uri="{28A0092B-C50C-407E-A947-70E740481C1C}">
                <a14:useLocalDpi xmlns:a14="http://schemas.microsoft.com/office/drawing/2010/main"/>
              </a:ext>
            </a:extLst>
          </a:blip>
          <a:stretch>
            <a:fillRect/>
          </a:stretch>
        </p:blipFill>
        <p:spPr>
          <a:xfrm>
            <a:off x="304800" y="274638"/>
            <a:ext cx="8276771" cy="1143000"/>
          </a:xfrm>
        </p:spPr>
      </p:pic>
      <p:sp>
        <p:nvSpPr>
          <p:cNvPr id="25602" name="Content Placeholder 1"/>
          <p:cNvSpPr>
            <a:spLocks noGrp="1"/>
          </p:cNvSpPr>
          <p:nvPr>
            <p:ph idx="1"/>
          </p:nvPr>
        </p:nvSpPr>
        <p:spPr/>
        <p:txBody>
          <a:bodyPr/>
          <a:lstStyle/>
          <a:p>
            <a:pPr eaLnBrk="1" hangingPunct="1"/>
            <a:r>
              <a:rPr lang="en-US" sz="2400" dirty="0" smtClean="0"/>
              <a:t>Provide a workplace free from recognized hazards and comply with OSHA standards</a:t>
            </a:r>
            <a:endParaRPr lang="en-US" sz="2400" b="1" dirty="0" smtClean="0"/>
          </a:p>
          <a:p>
            <a:pPr eaLnBrk="1" hangingPunct="1"/>
            <a:r>
              <a:rPr lang="en-US" sz="2400" dirty="0" smtClean="0"/>
              <a:t>Provide training required by OSHA standards</a:t>
            </a:r>
          </a:p>
          <a:p>
            <a:pPr eaLnBrk="1" hangingPunct="1"/>
            <a:r>
              <a:rPr lang="en-US" sz="2400" dirty="0" smtClean="0"/>
              <a:t>Keep records of injuries and illnesses</a:t>
            </a:r>
          </a:p>
          <a:p>
            <a:pPr eaLnBrk="1" hangingPunct="1"/>
            <a:r>
              <a:rPr lang="en-US" sz="2400" dirty="0"/>
              <a:t>Provide medical exams when required by OSHA standards and provide workers access to their exposure and medical records</a:t>
            </a:r>
            <a:endParaRPr lang="en-US" sz="2400" b="1" dirty="0"/>
          </a:p>
          <a:p>
            <a:pPr eaLnBrk="1" hangingPunct="1"/>
            <a:r>
              <a:rPr lang="en-US" sz="2400" dirty="0"/>
              <a:t>Not discriminate against workers who exercise their rights under the Act (Section 11(c))</a:t>
            </a:r>
            <a:endParaRPr lang="en-US" sz="2400" b="1" dirty="0"/>
          </a:p>
          <a:p>
            <a:pPr eaLnBrk="1" hangingPunct="1"/>
            <a:r>
              <a:rPr lang="en-US" sz="2400" dirty="0"/>
              <a:t>Post OSHA citations and hazard correction notices</a:t>
            </a:r>
            <a:endParaRPr lang="en-US" sz="2400" b="1" dirty="0"/>
          </a:p>
          <a:p>
            <a:pPr eaLnBrk="1" hangingPunct="1"/>
            <a:r>
              <a:rPr lang="en-US" sz="2400" dirty="0"/>
              <a:t>Provide and pay for most PPE</a:t>
            </a:r>
            <a:endParaRPr lang="en-US" sz="2400" b="1" dirty="0"/>
          </a:p>
          <a:p>
            <a:pPr marL="109537" indent="0" eaLnBrk="1" hangingPunct="1">
              <a:buNone/>
            </a:pPr>
            <a:endParaRPr lang="en-US" sz="2000" dirty="0" smtClean="0"/>
          </a:p>
          <a:p>
            <a:pPr eaLnBrk="1" hangingPunct="1">
              <a:buFont typeface="Wingdings 3" pitchFamily="18" charset="2"/>
              <a:buNone/>
            </a:pPr>
            <a:endParaRPr lang="en-US" b="1" u="sng" dirty="0" smtClean="0"/>
          </a:p>
          <a:p>
            <a:pPr eaLnBrk="1" hangingPunct="1">
              <a:buFont typeface="Wingdings 3" pitchFamily="18" charset="2"/>
              <a:buNone/>
            </a:pPr>
            <a:endParaRPr lang="en-US" b="1" u="sng" dirty="0" smtClean="0"/>
          </a:p>
          <a:p>
            <a:pPr eaLnBrk="1" hangingPunct="1"/>
            <a:endParaRPr lang="en-US" dirty="0" smtClean="0"/>
          </a:p>
        </p:txBody>
      </p:sp>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17</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Rectangle 17"/>
          <p:cNvSpPr>
            <a:spLocks noGrp="1" noChangeArrowheads="1"/>
          </p:cNvSpPr>
          <p:nvPr>
            <p:ph type="title" idx="4294967295"/>
          </p:nvPr>
        </p:nvSpPr>
        <p:spPr/>
        <p:txBody>
          <a:bodyPr/>
          <a:lstStyle/>
          <a:p>
            <a:pPr eaLnBrk="1" hangingPunct="1">
              <a:defRPr/>
            </a:pPr>
            <a:r>
              <a:rPr lang="en-US" dirty="0"/>
              <a:t>Employer Responsibilities </a:t>
            </a:r>
            <a:r>
              <a:rPr lang="en-US" sz="2800" i="1" dirty="0"/>
              <a:t>(cont.)</a:t>
            </a:r>
            <a:endParaRPr lang="en-US" kern="1200" dirty="0">
              <a:effectLst>
                <a:outerShdw blurRad="31750" dist="25400" dir="5400000" algn="tl" rotWithShape="0">
                  <a:srgbClr val="000000">
                    <a:alpha val="25000"/>
                  </a:srgbClr>
                </a:outerShdw>
              </a:effectLst>
            </a:endParaRPr>
          </a:p>
        </p:txBody>
      </p:sp>
      <p:sp>
        <p:nvSpPr>
          <p:cNvPr id="26628"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2290AEC9-EF60-4BCA-81CC-144D3790645F}" type="slidenum">
              <a:rPr lang="en-US" smtClean="0">
                <a:solidFill>
                  <a:schemeClr val="tx1"/>
                </a:solidFill>
              </a:rPr>
              <a:pPr>
                <a:defRPr/>
              </a:pPr>
              <a:t>18</a:t>
            </a:fld>
            <a:endParaRPr lang="en-US" smtClean="0">
              <a:solidFill>
                <a:schemeClr val="tx1"/>
              </a:solidFill>
            </a:endParaRPr>
          </a:p>
        </p:txBody>
      </p:sp>
      <p:graphicFrame>
        <p:nvGraphicFramePr>
          <p:cNvPr id="37904" name="Group 16"/>
          <p:cNvGraphicFramePr>
            <a:graphicFrameLocks noGrp="1"/>
          </p:cNvGraphicFramePr>
          <p:nvPr>
            <p:extLst>
              <p:ext uri="{D42A27DB-BD31-4B8C-83A1-F6EECF244321}">
                <p14:modId xmlns:p14="http://schemas.microsoft.com/office/powerpoint/2010/main" val="2306959836"/>
              </p:ext>
            </p:extLst>
          </p:nvPr>
        </p:nvGraphicFramePr>
        <p:xfrm>
          <a:off x="838200" y="1524000"/>
          <a:ext cx="7543800" cy="4426442"/>
        </p:xfrm>
        <a:graphic>
          <a:graphicData uri="http://schemas.openxmlformats.org/drawingml/2006/table">
            <a:tbl>
              <a:tblPr/>
              <a:tblGrid>
                <a:gridCol w="7543800"/>
              </a:tblGrid>
              <a:tr h="432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Unicode" pitchFamily="34" charset="0"/>
                          <a:ea typeface="ＭＳ Ｐゴシック" pitchFamily="-105" charset="-128"/>
                        </a:rPr>
                        <a:t>REPORTING AND RECORDING CHECKLIST</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93524">
                <a:tc>
                  <a:txBody>
                    <a:bodyPr/>
                    <a:lstStyle/>
                    <a:p>
                      <a:pPr marL="457200" marR="0" lvl="0" indent="-346075"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000000"/>
                          </a:solidFill>
                          <a:effectLst/>
                          <a:latin typeface="Lucida Sans Unicode" pitchFamily="34" charset="0"/>
                          <a:ea typeface="ＭＳ Ｐゴシック" pitchFamily="-105" charset="-128"/>
                        </a:rPr>
                        <a:t>Employers must:</a:t>
                      </a:r>
                      <a:endParaRPr kumimoji="0" lang="en-US" sz="2200" b="0" i="1" u="none" strike="noStrike" cap="none" normalizeH="0" baseline="0" dirty="0" smtClean="0">
                        <a:ln>
                          <a:noFill/>
                        </a:ln>
                        <a:solidFill>
                          <a:srgbClr val="000000"/>
                        </a:solidFill>
                        <a:effectLst/>
                        <a:latin typeface="Lucida Sans Unicode" pitchFamily="34" charset="0"/>
                        <a:ea typeface="ＭＳ Ｐゴシック" pitchFamily="-105" charset="-128"/>
                      </a:endParaRP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Report each worker death to OSHA</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Report each </a:t>
                      </a:r>
                      <a:r>
                        <a:rPr kumimoji="0" lang="en-US" sz="2400" b="0" i="0" u="none" strike="noStrike" cap="none" normalizeH="0" baseline="0" smtClean="0">
                          <a:ln>
                            <a:noFill/>
                          </a:ln>
                          <a:solidFill>
                            <a:srgbClr val="000000"/>
                          </a:solidFill>
                          <a:effectLst/>
                          <a:latin typeface="Lucida Sans Unicode" pitchFamily="34" charset="0"/>
                          <a:ea typeface="ＭＳ Ｐゴシック" pitchFamily="-105" charset="-128"/>
                        </a:rPr>
                        <a:t>work-related hospitalization</a:t>
                      </a: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 amputation, or loss of an eye </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Maintain injury &amp; illness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Inform workers how to report an injury or illness to the employer</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Make records available to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Allow OSHA access to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Post annual summary of injuries &amp; illnesses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z="3200" dirty="0" smtClean="0"/>
              <a:t>Topic 4:</a:t>
            </a:r>
            <a:br>
              <a:rPr lang="en-US" sz="3200" dirty="0" smtClean="0"/>
            </a:br>
            <a:r>
              <a:rPr lang="en-US" sz="3200" dirty="0" smtClean="0"/>
              <a:t>What are OSHA Standards?</a:t>
            </a:r>
          </a:p>
        </p:txBody>
      </p:sp>
      <p:sp>
        <p:nvSpPr>
          <p:cNvPr id="30723" name="Content Placeholder 1"/>
          <p:cNvSpPr>
            <a:spLocks noGrp="1"/>
          </p:cNvSpPr>
          <p:nvPr>
            <p:ph sz="half" idx="1"/>
          </p:nvPr>
        </p:nvSpPr>
        <p:spPr>
          <a:xfrm>
            <a:off x="457200" y="1481138"/>
            <a:ext cx="4800600" cy="4525962"/>
          </a:xfrm>
        </p:spPr>
        <p:txBody>
          <a:bodyPr/>
          <a:lstStyle/>
          <a:p>
            <a:pPr marL="109537" indent="0" eaLnBrk="1" hangingPunct="1">
              <a:buNone/>
            </a:pPr>
            <a:r>
              <a:rPr lang="en-US" b="1" i="1" dirty="0" smtClean="0"/>
              <a:t>OSHA standards are:</a:t>
            </a:r>
          </a:p>
          <a:p>
            <a:pPr eaLnBrk="1" hangingPunct="1"/>
            <a:r>
              <a:rPr lang="en-US" dirty="0"/>
              <a:t>R</a:t>
            </a:r>
            <a:r>
              <a:rPr lang="en-US" dirty="0" smtClean="0"/>
              <a:t>ules that describe the methods employers must use to protect employees from hazards</a:t>
            </a:r>
          </a:p>
          <a:p>
            <a:pPr eaLnBrk="1" hangingPunct="1"/>
            <a:r>
              <a:rPr lang="en-US" dirty="0"/>
              <a:t>D</a:t>
            </a:r>
            <a:r>
              <a:rPr lang="en-US" dirty="0" smtClean="0"/>
              <a:t>esigned to protect workers from a wide range of hazards</a:t>
            </a:r>
          </a:p>
          <a:p>
            <a:pPr eaLnBrk="1" hangingPunct="1"/>
            <a:endParaRPr lang="en-US" dirty="0" smtClean="0"/>
          </a:p>
        </p:txBody>
      </p:sp>
      <p:sp>
        <p:nvSpPr>
          <p:cNvPr id="30724"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CE9ED677-AFA2-47BA-B977-B6559BC03216}" type="slidenum">
              <a:rPr lang="en-US" smtClean="0">
                <a:solidFill>
                  <a:schemeClr val="tx1"/>
                </a:solidFill>
              </a:rPr>
              <a:pPr>
                <a:defRPr/>
              </a:pPr>
              <a:t>19</a:t>
            </a:fld>
            <a:endParaRPr lang="en-US" smtClean="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02614526"/>
              </p:ext>
            </p:extLst>
          </p:nvPr>
        </p:nvGraphicFramePr>
        <p:xfrm>
          <a:off x="5105400" y="1524000"/>
          <a:ext cx="3429000" cy="4038599"/>
        </p:xfrm>
        <a:graphic>
          <a:graphicData uri="http://schemas.openxmlformats.org/drawingml/2006/table">
            <a:tbl>
              <a:tblPr firstRow="1" bandRow="1">
                <a:tableStyleId>{5C22544A-7EE6-4342-B048-85BDC9FD1C3A}</a:tableStyleId>
              </a:tblPr>
              <a:tblGrid>
                <a:gridCol w="3429000"/>
              </a:tblGrid>
              <a:tr h="757238">
                <a:tc>
                  <a:txBody>
                    <a:bodyPr/>
                    <a:lstStyle/>
                    <a:p>
                      <a:pPr algn="ctr"/>
                      <a:r>
                        <a:rPr lang="en-US" sz="2000" b="1" dirty="0" smtClean="0"/>
                        <a:t>Four Groups of</a:t>
                      </a:r>
                    </a:p>
                    <a:p>
                      <a:pPr algn="ctr"/>
                      <a:r>
                        <a:rPr lang="en-US" sz="2000" b="1" dirty="0" smtClean="0"/>
                        <a:t>OSHA Standards</a:t>
                      </a:r>
                      <a:endParaRPr lang="en-US" sz="2000" b="1" dirty="0"/>
                    </a:p>
                  </a:txBody>
                  <a:tcPr anchor="ctr"/>
                </a:tc>
              </a:tr>
              <a:tr h="541944">
                <a:tc>
                  <a:txBody>
                    <a:bodyPr/>
                    <a:lstStyle/>
                    <a:p>
                      <a:pPr algn="ctr"/>
                      <a:r>
                        <a:rPr lang="en-US" sz="2400" b="1" dirty="0" smtClean="0"/>
                        <a:t>General Industry*</a:t>
                      </a:r>
                      <a:endParaRPr lang="en-US" sz="2400" b="1" dirty="0"/>
                    </a:p>
                  </a:txBody>
                  <a:tcPr anchor="ctr"/>
                </a:tc>
              </a:tr>
              <a:tr h="54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Construction</a:t>
                      </a:r>
                    </a:p>
                  </a:txBody>
                  <a:tcPr anchor="ctr"/>
                </a:tc>
              </a:tr>
              <a:tr h="54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Maritime</a:t>
                      </a:r>
                    </a:p>
                  </a:txBody>
                  <a:tcPr anchor="ctr"/>
                </a:tc>
              </a:tr>
              <a:tr h="54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Agriculture</a:t>
                      </a:r>
                    </a:p>
                  </a:txBody>
                  <a:tcPr anchor="ctr"/>
                </a:tc>
              </a:tr>
              <a:tr h="1113585">
                <a:tc>
                  <a:txBody>
                    <a:bodyPr/>
                    <a:lstStyle/>
                    <a:p>
                      <a:pPr algn="ctr"/>
                      <a:r>
                        <a:rPr lang="en-US" sz="1200" i="1" dirty="0" smtClean="0"/>
                        <a:t>*General Industry is the set that applies</a:t>
                      </a:r>
                      <a:r>
                        <a:rPr lang="en-US" sz="1200" i="1" baseline="0" dirty="0" smtClean="0"/>
                        <a:t> to the largest number of workers and worksites</a:t>
                      </a:r>
                      <a:endParaRPr lang="en-US" sz="1200" i="1" dirty="0"/>
                    </a:p>
                  </a:txBody>
                  <a:tcPr anchor="ctr"/>
                </a:tc>
              </a:tr>
            </a:tbl>
          </a:graphicData>
        </a:graphic>
      </p:graphicFrame>
      <p:sp>
        <p:nvSpPr>
          <p:cNvPr id="3" name="TextBox 2"/>
          <p:cNvSpPr txBox="1"/>
          <p:nvPr/>
        </p:nvSpPr>
        <p:spPr>
          <a:xfrm>
            <a:off x="2590800" y="5715000"/>
            <a:ext cx="6477000" cy="646331"/>
          </a:xfrm>
          <a:prstGeom prst="rect">
            <a:avLst/>
          </a:prstGeom>
          <a:noFill/>
          <a:effectLst>
            <a:outerShdw blurRad="50800" dist="38100" dir="13500000" algn="br" rotWithShape="0">
              <a:prstClr val="black">
                <a:alpha val="40000"/>
              </a:prstClr>
            </a:outerShdw>
          </a:effectLst>
        </p:spPr>
        <p:txBody>
          <a:bodyPr wrap="square" rtlCol="0">
            <a:spAutoFit/>
          </a:bodyPr>
          <a:lstStyle/>
          <a:p>
            <a:pPr eaLnBrk="1" hangingPunct="1"/>
            <a:r>
              <a:rPr lang="en-US" dirty="0" smtClean="0">
                <a:latin typeface="+mj-lt"/>
              </a:rPr>
              <a:t>Where </a:t>
            </a:r>
            <a:r>
              <a:rPr lang="en-US" dirty="0">
                <a:latin typeface="+mj-lt"/>
              </a:rPr>
              <a:t>there are no specific standards, employers must comply with the General Duty Clause of the OSH Act.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Lesson Overview</a:t>
            </a:r>
          </a:p>
        </p:txBody>
      </p:sp>
      <p:sp>
        <p:nvSpPr>
          <p:cNvPr id="4099" name="Content Placeholder 2"/>
          <p:cNvSpPr>
            <a:spLocks noGrp="1"/>
          </p:cNvSpPr>
          <p:nvPr>
            <p:ph idx="1"/>
          </p:nvPr>
        </p:nvSpPr>
        <p:spPr/>
        <p:txBody>
          <a:bodyPr/>
          <a:lstStyle/>
          <a:p>
            <a:pPr marL="514350" indent="-514350" eaLnBrk="1" hangingPunct="1">
              <a:lnSpc>
                <a:spcPct val="90000"/>
              </a:lnSpc>
              <a:buFont typeface="Wingdings 3" pitchFamily="18" charset="2"/>
              <a:buNone/>
            </a:pPr>
            <a:r>
              <a:rPr lang="en-US" b="1" u="sng" dirty="0" smtClean="0"/>
              <a:t>Purpose:</a:t>
            </a:r>
          </a:p>
          <a:p>
            <a:pPr marL="514350" indent="-514350" eaLnBrk="1" hangingPunct="1">
              <a:lnSpc>
                <a:spcPct val="90000"/>
              </a:lnSpc>
            </a:pPr>
            <a:r>
              <a:rPr lang="en-US" dirty="0" smtClean="0"/>
              <a:t>To provide workers with introductory information about OSHA</a:t>
            </a:r>
          </a:p>
          <a:p>
            <a:pPr marL="514350" indent="-514350" eaLnBrk="1" hangingPunct="1">
              <a:lnSpc>
                <a:spcPct val="90000"/>
              </a:lnSpc>
              <a:buFont typeface="Wingdings 3" pitchFamily="18" charset="2"/>
              <a:buNone/>
            </a:pPr>
            <a:r>
              <a:rPr lang="en-US" b="1" u="sng" dirty="0" smtClean="0"/>
              <a:t>Topics:</a:t>
            </a:r>
          </a:p>
          <a:p>
            <a:pPr marL="1066800" lvl="1" indent="-438150" eaLnBrk="1" hangingPunct="1">
              <a:lnSpc>
                <a:spcPct val="90000"/>
              </a:lnSpc>
              <a:buFont typeface="Lucida Sans Unicode" pitchFamily="34" charset="0"/>
              <a:buAutoNum type="arabicPeriod"/>
            </a:pPr>
            <a:r>
              <a:rPr lang="en-US" dirty="0" smtClean="0"/>
              <a:t>Why is OSHA important to you?</a:t>
            </a:r>
          </a:p>
          <a:p>
            <a:pPr marL="1066800" lvl="1" indent="-438150" eaLnBrk="1" hangingPunct="1">
              <a:lnSpc>
                <a:spcPct val="90000"/>
              </a:lnSpc>
              <a:buFont typeface="Lucida Sans Unicode" pitchFamily="34" charset="0"/>
              <a:buAutoNum type="arabicPeriod"/>
            </a:pPr>
            <a:r>
              <a:rPr lang="en-US" dirty="0" smtClean="0"/>
              <a:t>What rights do you have under OSHA?</a:t>
            </a:r>
          </a:p>
          <a:p>
            <a:pPr marL="1066800" lvl="1" indent="-438150" eaLnBrk="1" hangingPunct="1">
              <a:lnSpc>
                <a:spcPct val="90000"/>
              </a:lnSpc>
              <a:buFont typeface="Lucida Sans Unicode" pitchFamily="34" charset="0"/>
              <a:buAutoNum type="arabicPeriod"/>
            </a:pPr>
            <a:r>
              <a:rPr lang="en-US" dirty="0" smtClean="0"/>
              <a:t>What responsibilities does your employer have under OSHA?</a:t>
            </a:r>
          </a:p>
          <a:p>
            <a:pPr marL="1066800" lvl="1" indent="-438150" eaLnBrk="1" hangingPunct="1">
              <a:lnSpc>
                <a:spcPct val="90000"/>
              </a:lnSpc>
              <a:buFont typeface="Lucida Sans Unicode" pitchFamily="34" charset="0"/>
              <a:buAutoNum type="arabicPeriod"/>
            </a:pPr>
            <a:r>
              <a:rPr lang="en-US" dirty="0" smtClean="0"/>
              <a:t>What are OSHA standards?</a:t>
            </a:r>
          </a:p>
          <a:p>
            <a:pPr marL="1066800" lvl="1" indent="-438150" eaLnBrk="1" hangingPunct="1">
              <a:lnSpc>
                <a:spcPct val="90000"/>
              </a:lnSpc>
              <a:buFont typeface="Lucida Sans Unicode" pitchFamily="34" charset="0"/>
              <a:buAutoNum type="arabicPeriod"/>
            </a:pPr>
            <a:r>
              <a:rPr lang="en-US" dirty="0" smtClean="0"/>
              <a:t>How are OSHA inspections conducted?</a:t>
            </a:r>
          </a:p>
          <a:p>
            <a:pPr marL="1066800" lvl="1" indent="-438150" eaLnBrk="1" hangingPunct="1">
              <a:lnSpc>
                <a:spcPct val="90000"/>
              </a:lnSpc>
              <a:buFont typeface="Lucida Sans Unicode" pitchFamily="34" charset="0"/>
              <a:buAutoNum type="arabicPeriod"/>
            </a:pPr>
            <a:r>
              <a:rPr lang="en-US" dirty="0" smtClean="0"/>
              <a:t>Where can you go for help?</a:t>
            </a:r>
          </a:p>
        </p:txBody>
      </p:sp>
      <p:sp>
        <p:nvSpPr>
          <p:cNvPr id="2"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242F6018-75D2-498F-9F35-463767781C76}" type="slidenum">
              <a:rPr lang="en-US" smtClean="0">
                <a:solidFill>
                  <a:schemeClr val="tx1"/>
                </a:solidFill>
              </a:rPr>
              <a:pPr>
                <a:defRPr/>
              </a:pPr>
              <a:t>2</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Standards </a:t>
            </a:r>
            <a:r>
              <a:rPr lang="en-US" sz="2400" i="1" dirty="0"/>
              <a:t>(cont.)</a:t>
            </a:r>
            <a:endParaRPr lang="en-US" sz="2400" dirty="0"/>
          </a:p>
        </p:txBody>
      </p:sp>
      <p:sp>
        <p:nvSpPr>
          <p:cNvPr id="6" name="Content Placeholder 5"/>
          <p:cNvSpPr>
            <a:spLocks noGrp="1"/>
          </p:cNvSpPr>
          <p:nvPr>
            <p:ph idx="1"/>
          </p:nvPr>
        </p:nvSpPr>
        <p:spPr/>
        <p:txBody>
          <a:bodyPr/>
          <a:lstStyle/>
          <a:p>
            <a:pPr marL="109537" indent="0">
              <a:buNone/>
            </a:pPr>
            <a:r>
              <a:rPr lang="en-US" b="1" i="1" dirty="0" smtClean="0"/>
              <a:t>These standards also:</a:t>
            </a:r>
          </a:p>
          <a:p>
            <a:r>
              <a:rPr lang="en-US" dirty="0" smtClean="0"/>
              <a:t>Limit the amount of hazardous chemicals, substances, or noise that workers can be exposed to</a:t>
            </a:r>
          </a:p>
          <a:p>
            <a:r>
              <a:rPr lang="en-US" dirty="0" smtClean="0"/>
              <a:t>Require the use of certain safe work practices and equipment</a:t>
            </a:r>
          </a:p>
          <a:p>
            <a:r>
              <a:rPr lang="en-US" dirty="0" smtClean="0"/>
              <a:t>Require employers to monitor certain hazards and keep records of workplace injuries and illnesses</a:t>
            </a:r>
            <a:endParaRPr lang="en-US" dirty="0"/>
          </a:p>
        </p:txBody>
      </p:sp>
      <p:sp>
        <p:nvSpPr>
          <p:cNvPr id="5" name="Slide Number Placeholder 4"/>
          <p:cNvSpPr>
            <a:spLocks noGrp="1"/>
          </p:cNvSpPr>
          <p:nvPr>
            <p:ph type="sldNum" sz="quarter" idx="4"/>
          </p:nvPr>
        </p:nvSpPr>
        <p:spPr>
          <a:xfrm>
            <a:off x="8320088" y="6408738"/>
            <a:ext cx="366712" cy="365125"/>
          </a:xfrm>
        </p:spPr>
        <p:txBody>
          <a:bodyPr/>
          <a:lstStyle/>
          <a:p>
            <a:pPr>
              <a:defRPr/>
            </a:pPr>
            <a:fld id="{9B14AC5E-A62E-4675-A403-943D5FC22B77}" type="slidenum">
              <a:rPr lang="en-US" smtClean="0">
                <a:solidFill>
                  <a:schemeClr val="tx1"/>
                </a:solidFill>
              </a:rPr>
              <a:pPr>
                <a:defRPr/>
              </a:pPr>
              <a:t>20</a:t>
            </a:fld>
            <a:endParaRPr lang="en-US" dirty="0">
              <a:solidFill>
                <a:schemeClr val="tx1"/>
              </a:solidFill>
            </a:endParaRPr>
          </a:p>
        </p:txBody>
      </p:sp>
    </p:spTree>
    <p:extLst>
      <p:ext uri="{BB962C8B-B14F-4D97-AF65-F5344CB8AC3E}">
        <p14:creationId xmlns:p14="http://schemas.microsoft.com/office/powerpoint/2010/main" val="4001816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hangingPunct="1">
              <a:defRPr/>
            </a:pPr>
            <a:r>
              <a:rPr lang="en-US" sz="3200" kern="1200" dirty="0" smtClean="0">
                <a:effectLst>
                  <a:outerShdw blurRad="31750" dist="25400" dir="5400000" algn="tl" rotWithShape="0">
                    <a:srgbClr val="000000">
                      <a:alpha val="25000"/>
                    </a:srgbClr>
                  </a:outerShdw>
                </a:effectLst>
              </a:rPr>
              <a:t>Most Frequently Cited OSHA Standards</a:t>
            </a:r>
            <a:endParaRPr lang="en-US" sz="3200" kern="1200" dirty="0">
              <a:effectLst>
                <a:outerShdw blurRad="31750" dist="25400" dir="5400000" algn="tl" rotWithShape="0">
                  <a:srgbClr val="000000">
                    <a:alpha val="25000"/>
                  </a:srgbClr>
                </a:outerShdw>
              </a:effectLst>
            </a:endParaRPr>
          </a:p>
        </p:txBody>
      </p:sp>
      <p:sp>
        <p:nvSpPr>
          <p:cNvPr id="30724" name="Slide Number Placeholder 3"/>
          <p:cNvSpPr>
            <a:spLocks noGrp="1"/>
          </p:cNvSpPr>
          <p:nvPr>
            <p:ph type="sldNum" sz="quarter" idx="4"/>
          </p:nvPr>
        </p:nvSpPr>
        <p:spPr bwMode="auto">
          <a:ln>
            <a:miter lim="800000"/>
            <a:headEnd/>
            <a:tailEnd/>
          </a:ln>
        </p:spPr>
        <p:txBody>
          <a:bodyPr/>
          <a:lstStyle/>
          <a:p>
            <a:pPr>
              <a:defRPr/>
            </a:pPr>
            <a:fld id="{02869555-824F-431E-8777-B18A366FA415}" type="slidenum">
              <a:rPr lang="en-US" smtClean="0">
                <a:solidFill>
                  <a:schemeClr val="tx1"/>
                </a:solidFill>
              </a:rPr>
              <a:pPr>
                <a:defRPr/>
              </a:pPr>
              <a:t>21</a:t>
            </a:fld>
            <a:endParaRPr lang="en-US" dirty="0" smtClean="0">
              <a:solidFill>
                <a:schemeClr val="tx1"/>
              </a:solidFill>
            </a:endParaRPr>
          </a:p>
        </p:txBody>
      </p:sp>
      <p:sp>
        <p:nvSpPr>
          <p:cNvPr id="9" name="Content Placeholder 1"/>
          <p:cNvSpPr txBox="1">
            <a:spLocks/>
          </p:cNvSpPr>
          <p:nvPr/>
        </p:nvSpPr>
        <p:spPr>
          <a:xfrm>
            <a:off x="457199" y="1371600"/>
            <a:ext cx="4196443" cy="4678363"/>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a:buFont typeface="Wingdings 3" pitchFamily="18" charset="2"/>
              <a:buNone/>
            </a:pPr>
            <a:r>
              <a:rPr lang="en-US" sz="1200" i="1" kern="0" dirty="0" smtClean="0"/>
              <a:t>OSHA’s website provides information regarding the most frequently cited standards </a:t>
            </a:r>
          </a:p>
          <a:p>
            <a:pPr>
              <a:buFont typeface="Wingdings 3" pitchFamily="18" charset="2"/>
              <a:buNone/>
            </a:pPr>
            <a:r>
              <a:rPr lang="en-US" sz="1600" kern="0" dirty="0" smtClean="0"/>
              <a:t>Click: </a:t>
            </a:r>
            <a:r>
              <a:rPr lang="en-US" sz="1600" kern="0" dirty="0" smtClean="0">
                <a:hlinkClick r:id="rId3"/>
              </a:rPr>
              <a:t>Frequently Cited OSHA Standards</a:t>
            </a:r>
            <a:r>
              <a:rPr lang="en-US" sz="1600" kern="0" dirty="0" smtClean="0"/>
              <a:t> to view current data</a:t>
            </a:r>
          </a:p>
          <a:p>
            <a:r>
              <a:rPr lang="en-US" sz="1600" kern="0" dirty="0" smtClean="0"/>
              <a:t>“Select number of employees in establishment,” select </a:t>
            </a:r>
            <a:r>
              <a:rPr lang="en-US" sz="1600" b="1" kern="0" dirty="0" smtClean="0"/>
              <a:t>ALL </a:t>
            </a:r>
            <a:r>
              <a:rPr lang="en-US" sz="1600" kern="0" dirty="0" smtClean="0"/>
              <a:t>or one of the options listed</a:t>
            </a:r>
          </a:p>
          <a:p>
            <a:r>
              <a:rPr lang="en-US" sz="1600" kern="0" dirty="0" smtClean="0"/>
              <a:t>“Federal or State Jurisdiction,” select</a:t>
            </a:r>
            <a:r>
              <a:rPr lang="en-US" sz="1600" b="1" kern="0" dirty="0" smtClean="0"/>
              <a:t> Federal </a:t>
            </a:r>
            <a:r>
              <a:rPr lang="en-US" sz="1600" kern="0" dirty="0" smtClean="0"/>
              <a:t>or, from the dropdown menu, a specific state</a:t>
            </a:r>
          </a:p>
          <a:p>
            <a:r>
              <a:rPr lang="en-US" sz="1600" kern="0" dirty="0" smtClean="0"/>
              <a:t>“NAICS,” enter ALL for all Industry groups, or enter a valid 2 to 6 digit code for a specific Industry from the NAICS Manual </a:t>
            </a:r>
          </a:p>
          <a:p>
            <a:r>
              <a:rPr lang="en-US" sz="1600" kern="0" dirty="0" smtClean="0"/>
              <a:t>Shown are search results for: All sizes of establishments, in Federal jurisdiction, with a Construction NAICS code of “23”</a:t>
            </a:r>
          </a:p>
          <a:p>
            <a:pPr eaLnBrk="1" hangingPunct="1"/>
            <a:endParaRPr lang="en-US" kern="0" dirty="0" smtClean="0"/>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638122"/>
            <a:ext cx="4114799" cy="29602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3643" y="4000322"/>
            <a:ext cx="4261757" cy="2400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Wave 9"/>
          <p:cNvSpPr/>
          <p:nvPr/>
        </p:nvSpPr>
        <p:spPr>
          <a:xfrm>
            <a:off x="3352801" y="5863342"/>
            <a:ext cx="5029199" cy="842258"/>
          </a:xfrm>
          <a:prstGeom prst="wave">
            <a:avLst>
              <a:gd name="adj1" fmla="val 4169"/>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ln>
            <a:solidFill>
              <a:schemeClr val="bg1">
                <a:lumMod val="50000"/>
              </a:schemeClr>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sz="1200" b="1" i="1" dirty="0" smtClean="0"/>
              <a:t>Common Most Frequently Cited Standards:</a:t>
            </a:r>
          </a:p>
          <a:p>
            <a:pPr algn="ctr"/>
            <a:endParaRPr lang="en-US" sz="500" b="1" i="1" dirty="0" smtClean="0"/>
          </a:p>
          <a:p>
            <a:r>
              <a:rPr lang="en-US" sz="1200" b="1" dirty="0" smtClean="0"/>
              <a:t>Fall Protection; Hazard Communication; Scaffolding; Respiratory Protection; Electrical; Powered Industrial Trucks; Ladders</a:t>
            </a:r>
          </a:p>
        </p:txBody>
      </p:sp>
      <p:sp>
        <p:nvSpPr>
          <p:cNvPr id="7" name="Freeform 6"/>
          <p:cNvSpPr/>
          <p:nvPr/>
        </p:nvSpPr>
        <p:spPr>
          <a:xfrm>
            <a:off x="2838203" y="4180114"/>
            <a:ext cx="2086207" cy="1615044"/>
          </a:xfrm>
          <a:custGeom>
            <a:avLst/>
            <a:gdLst>
              <a:gd name="connsiteX0" fmla="*/ 0 w 2086207"/>
              <a:gd name="connsiteY0" fmla="*/ 1615044 h 1615044"/>
              <a:gd name="connsiteX1" fmla="*/ 2042555 w 2086207"/>
              <a:gd name="connsiteY1" fmla="*/ 1389413 h 1615044"/>
              <a:gd name="connsiteX2" fmla="*/ 1448789 w 2086207"/>
              <a:gd name="connsiteY2" fmla="*/ 819398 h 1615044"/>
              <a:gd name="connsiteX3" fmla="*/ 2066306 w 2086207"/>
              <a:gd name="connsiteY3" fmla="*/ 0 h 1615044"/>
            </a:gdLst>
            <a:ahLst/>
            <a:cxnLst>
              <a:cxn ang="0">
                <a:pos x="connsiteX0" y="connsiteY0"/>
              </a:cxn>
              <a:cxn ang="0">
                <a:pos x="connsiteX1" y="connsiteY1"/>
              </a:cxn>
              <a:cxn ang="0">
                <a:pos x="connsiteX2" y="connsiteY2"/>
              </a:cxn>
              <a:cxn ang="0">
                <a:pos x="connsiteX3" y="connsiteY3"/>
              </a:cxn>
            </a:cxnLst>
            <a:rect l="l" t="t" r="r" b="b"/>
            <a:pathLst>
              <a:path w="2086207" h="1615044">
                <a:moveTo>
                  <a:pt x="0" y="1615044"/>
                </a:moveTo>
                <a:cubicBezTo>
                  <a:pt x="900545" y="1568532"/>
                  <a:pt x="1801090" y="1522021"/>
                  <a:pt x="2042555" y="1389413"/>
                </a:cubicBezTo>
                <a:cubicBezTo>
                  <a:pt x="2284020" y="1256805"/>
                  <a:pt x="1444831" y="1050967"/>
                  <a:pt x="1448789" y="819398"/>
                </a:cubicBezTo>
                <a:cubicBezTo>
                  <a:pt x="1452747" y="587829"/>
                  <a:pt x="1759526" y="293914"/>
                  <a:pt x="2066306"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4294967295"/>
          </p:nvPr>
        </p:nvSpPr>
        <p:spPr/>
        <p:txBody>
          <a:bodyPr/>
          <a:lstStyle/>
          <a:p>
            <a:pPr eaLnBrk="1" hangingPunct="1"/>
            <a:r>
              <a:rPr lang="en-US" dirty="0" smtClean="0"/>
              <a:t>The OSH Act authorizes OSHA compliance safety and health officers (CSHOs) to conduct workplace inspections at reasonable times </a:t>
            </a:r>
          </a:p>
          <a:p>
            <a:pPr eaLnBrk="1" hangingPunct="1"/>
            <a:r>
              <a:rPr lang="en-US" dirty="0" smtClean="0"/>
              <a:t>OSHA conducts inspections without advance notice, except in rare circumstances (e.g. Imminent Danger) </a:t>
            </a:r>
          </a:p>
          <a:p>
            <a:pPr eaLnBrk="1" hangingPunct="1"/>
            <a:r>
              <a:rPr lang="en-US" dirty="0" smtClean="0"/>
              <a:t>In fact, anyone who tells an employer about an OSHA inspection in advance can receive fines and a jail term </a:t>
            </a:r>
          </a:p>
          <a:p>
            <a:pPr eaLnBrk="1" hangingPunct="1">
              <a:buFont typeface="Wingdings 3" pitchFamily="18" charset="2"/>
              <a:buNone/>
            </a:pPr>
            <a:endParaRPr lang="en-US" b="1" u="sng" dirty="0" smtClean="0"/>
          </a:p>
          <a:p>
            <a:pPr eaLnBrk="1" hangingPunct="1"/>
            <a:endParaRPr lang="en-US" dirty="0" smtClean="0"/>
          </a:p>
          <a:p>
            <a:pPr eaLnBrk="1" hangingPunct="1"/>
            <a:endParaRPr lang="en-US" dirty="0" smtClean="0"/>
          </a:p>
        </p:txBody>
      </p:sp>
      <p:pic>
        <p:nvPicPr>
          <p:cNvPr id="36867"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68288" y="219075"/>
            <a:ext cx="8424862" cy="1208088"/>
          </a:xfrm>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22</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Q:\OETD\Graphics Library\Inspection\CheckEquipInElevatorMachRoom_350698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4822" y="3733800"/>
            <a:ext cx="1971778" cy="27918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74638"/>
            <a:ext cx="8382000" cy="1143000"/>
          </a:xfrm>
        </p:spPr>
        <p:txBody>
          <a:bodyPr/>
          <a:lstStyle/>
          <a:p>
            <a:r>
              <a:rPr lang="en-US" dirty="0" smtClean="0"/>
              <a:t>Different Types of OSHA Inspections</a:t>
            </a:r>
            <a:endParaRPr lang="en-US" dirty="0"/>
          </a:p>
        </p:txBody>
      </p:sp>
      <p:sp>
        <p:nvSpPr>
          <p:cNvPr id="5" name="Content Placeholder 4"/>
          <p:cNvSpPr>
            <a:spLocks noGrp="1"/>
          </p:cNvSpPr>
          <p:nvPr>
            <p:ph sz="half" idx="1"/>
          </p:nvPr>
        </p:nvSpPr>
        <p:spPr>
          <a:xfrm>
            <a:off x="457200" y="1481138"/>
            <a:ext cx="5029200" cy="4525962"/>
          </a:xfrm>
        </p:spPr>
        <p:txBody>
          <a:bodyPr/>
          <a:lstStyle/>
          <a:p>
            <a:r>
              <a:rPr lang="en-US" sz="2600" dirty="0" smtClean="0"/>
              <a:t>Imminent danger</a:t>
            </a:r>
          </a:p>
          <a:p>
            <a:r>
              <a:rPr lang="en-US" sz="2600" dirty="0" smtClean="0"/>
              <a:t>Fatality or hospitalizations</a:t>
            </a:r>
          </a:p>
          <a:p>
            <a:r>
              <a:rPr lang="en-US" sz="2600" dirty="0" smtClean="0"/>
              <a:t>Worker complaints/referrals</a:t>
            </a:r>
          </a:p>
          <a:p>
            <a:r>
              <a:rPr lang="en-US" sz="2600" dirty="0" smtClean="0"/>
              <a:t>Targeted inspections—Local Emphasis Program (LEP), National Emphasis Program (NEP), particular hazards or industries</a:t>
            </a:r>
          </a:p>
          <a:p>
            <a:r>
              <a:rPr lang="en-US" sz="2600" dirty="0" smtClean="0"/>
              <a:t>Follow-up Inspections</a:t>
            </a:r>
          </a:p>
          <a:p>
            <a:endParaRPr lang="en-US" dirty="0"/>
          </a:p>
        </p:txBody>
      </p:sp>
      <p:sp>
        <p:nvSpPr>
          <p:cNvPr id="3" name="Slide Number Placeholder 2"/>
          <p:cNvSpPr>
            <a:spLocks noGrp="1"/>
          </p:cNvSpPr>
          <p:nvPr>
            <p:ph type="sldNum" sz="quarter" idx="4"/>
          </p:nvPr>
        </p:nvSpPr>
        <p:spPr/>
        <p:txBody>
          <a:bodyPr/>
          <a:lstStyle/>
          <a:p>
            <a:pPr>
              <a:defRPr/>
            </a:pPr>
            <a:fld id="{65930BFD-9E80-48F7-BE64-7FD442570201}" type="slidenum">
              <a:rPr lang="en-US" smtClean="0"/>
              <a:pPr>
                <a:defRPr/>
              </a:pPr>
              <a:t>23</a:t>
            </a:fld>
            <a:endParaRPr lang="en-US" dirty="0"/>
          </a:p>
        </p:txBody>
      </p:sp>
      <p:pic>
        <p:nvPicPr>
          <p:cNvPr id="1027" name="Picture 3" descr="Q:\OETD\Graphics Library\Inspection\InspectingConstrSiteAndTakingNotes_1152092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7975" y="3276600"/>
            <a:ext cx="177105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OETD\Graphics Library\Inspection\WorkersDiscussingInspReport_1286189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555668"/>
            <a:ext cx="3048000" cy="203358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txBox="1">
            <a:spLocks/>
          </p:cNvSpPr>
          <p:nvPr/>
        </p:nvSpPr>
        <p:spPr bwMode="auto">
          <a:xfrm>
            <a:off x="8321040" y="6409944"/>
            <a:ext cx="366712" cy="365125"/>
          </a:xfrm>
          <a:prstGeom prst="rect">
            <a:avLst/>
          </a:prstGeom>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000" kern="1200">
                <a:solidFill>
                  <a:srgbClr val="FFFFFF"/>
                </a:solidFill>
                <a:latin typeface="+mn-lt"/>
                <a:ea typeface="ＭＳ Ｐゴシック" pitchFamily="-10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a:lstStyle>
          <a:p>
            <a:pPr>
              <a:defRPr/>
            </a:pPr>
            <a:fld id="{02869555-824F-431E-8777-B18A366FA415}" type="slidenum">
              <a:rPr lang="en-US" smtClean="0">
                <a:solidFill>
                  <a:schemeClr val="tx1"/>
                </a:solidFill>
              </a:rPr>
              <a:pPr>
                <a:defRPr/>
              </a:pPr>
              <a:t>23</a:t>
            </a:fld>
            <a:endParaRPr lang="en-US" smtClean="0">
              <a:solidFill>
                <a:schemeClr val="tx1"/>
              </a:solidFill>
            </a:endParaRPr>
          </a:p>
        </p:txBody>
      </p:sp>
    </p:spTree>
    <p:extLst>
      <p:ext uri="{BB962C8B-B14F-4D97-AF65-F5344CB8AC3E}">
        <p14:creationId xmlns:p14="http://schemas.microsoft.com/office/powerpoint/2010/main" val="898544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10" name="Group 38"/>
          <p:cNvGraphicFramePr>
            <a:graphicFrameLocks noGrp="1"/>
          </p:cNvGraphicFramePr>
          <p:nvPr>
            <p:ph idx="4294967295"/>
          </p:nvPr>
        </p:nvGraphicFramePr>
        <p:xfrm>
          <a:off x="533400" y="1371600"/>
          <a:ext cx="8077200" cy="4419600"/>
        </p:xfrm>
        <a:graphic>
          <a:graphicData uri="http://schemas.openxmlformats.org/drawingml/2006/table">
            <a:tbl>
              <a:tblPr/>
              <a:tblGrid>
                <a:gridCol w="4860925"/>
                <a:gridCol w="3216275"/>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Calibri" pitchFamily="34" charset="0"/>
                          <a:cs typeface="Times New Roman" pitchFamily="18" charset="0"/>
                        </a:rPr>
                        <a:t>VIOLATION TYPE</a:t>
                      </a:r>
                      <a:endParaRPr kumimoji="0" lang="en-US"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Calibri" pitchFamily="34" charset="0"/>
                          <a:cs typeface="Times New Roman" pitchFamily="18" charset="0"/>
                        </a:rPr>
                        <a:t>PENALTY</a:t>
                      </a:r>
                      <a:endParaRPr kumimoji="0" lang="en-US"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76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WILLFUL</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that the employer intentionally and knowingly commits or a violation that the employer commits with plain indifference to the law.</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OSHA may propose penalties of up to $70,000 for each willful violation, with a minimum penalty of $5,000 for each willful violation.</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143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SERIOUS</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where there is substantial probability that death or serious physical harm could result and that the employer knew, or should have known, of the hazard.</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There is a mandatory penalty for serious violations which may be up to $7,000.</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066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OTHER-THAN-SERIOUS</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that has a direct relationship to safety and health, but probably would not cause death or serious physical harm.</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OSHA may propose a penalty of up to $7,000 for each other-than-serious violation.</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762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REPEATED</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that is the same or similar to a previous violation.</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OSHA may propose penalties of up to $70,000 for each repeated violation.</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pic>
        <p:nvPicPr>
          <p:cNvPr id="38934"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1775" y="268288"/>
            <a:ext cx="8461375" cy="1158875"/>
          </a:xfrm>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p:txBody>
          <a:bodyPr/>
          <a:lstStyle/>
          <a:p>
            <a:pPr eaLnBrk="1" hangingPunct="1"/>
            <a:r>
              <a:rPr lang="en-US" dirty="0" smtClean="0"/>
              <a:t>Give an example of a reason why OSHA would conduct an inspection at your workplace</a:t>
            </a:r>
          </a:p>
          <a:p>
            <a:pPr eaLnBrk="1" hangingPunct="1">
              <a:buFont typeface="Wingdings 3" pitchFamily="18" charset="2"/>
              <a:buNone/>
            </a:pPr>
            <a:endParaRPr lang="en-US" dirty="0" smtClean="0"/>
          </a:p>
          <a:p>
            <a:pPr eaLnBrk="1" hangingPunct="1"/>
            <a:r>
              <a:rPr lang="en-US" dirty="0" smtClean="0"/>
              <a:t>What are the types of OSHA violations?</a:t>
            </a:r>
          </a:p>
          <a:p>
            <a:pPr eaLnBrk="1" hangingPunct="1"/>
            <a:endParaRPr lang="en-US" dirty="0" smtClean="0"/>
          </a:p>
          <a:p>
            <a:pPr eaLnBrk="1" hangingPunct="1"/>
            <a:endParaRPr lang="en-US" dirty="0" smtClean="0"/>
          </a:p>
        </p:txBody>
      </p:sp>
      <p:sp>
        <p:nvSpPr>
          <p:cNvPr id="3" name="Title 2"/>
          <p:cNvSpPr>
            <a:spLocks noGrp="1"/>
          </p:cNvSpPr>
          <p:nvPr>
            <p:ph type="title" idx="4294967295"/>
          </p:nvPr>
        </p:nvSpPr>
        <p:spPr>
          <a:xfrm>
            <a:off x="458746" y="274638"/>
            <a:ext cx="8228055" cy="1143000"/>
          </a:xfrm>
          <a:ln>
            <a:miter lim="800000"/>
            <a:headEnd/>
            <a:tailEnd/>
          </a:ln>
          <a:extLst/>
        </p:spPr>
        <p:txBody>
          <a:bodyPr rtlCol="0">
            <a:normAutofit/>
            <a:scene3d>
              <a:camera prst="orthographicFront"/>
              <a:lightRig rig="soft" dir="t"/>
            </a:scene3d>
            <a:sp3d prstMaterial="softEdge">
              <a:bevelT w="25400" h="25400"/>
            </a:sp3d>
          </a:bodyPr>
          <a:lstStyle/>
          <a:p>
            <a:pPr eaLnBrk="1" hangingPunct="1">
              <a:defRPr/>
            </a:pPr>
            <a:r>
              <a:rPr lang="en-US" kern="1200" dirty="0">
                <a:effectLst>
                  <a:outerShdw blurRad="31750" dist="25400" dir="5400000" algn="tl" rotWithShape="0">
                    <a:srgbClr val="000000">
                      <a:alpha val="25000"/>
                    </a:srgbClr>
                  </a:outerShdw>
                </a:effectLst>
              </a:rPr>
              <a:t>Questions for Review</a:t>
            </a:r>
          </a:p>
        </p:txBody>
      </p:sp>
      <p:pic>
        <p:nvPicPr>
          <p:cNvPr id="39941" name="Picture 4" descr="C:\Documents and Settings\jtaylor.OSHA\Local Settings\Temporary Internet Files\Content.IE5\FSRY5FTZ\MCj0442000000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28600"/>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25</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p:txBody>
          <a:bodyPr/>
          <a:lstStyle/>
          <a:p>
            <a:pPr eaLnBrk="1" hangingPunct="1"/>
            <a:r>
              <a:rPr lang="en-US" smtClean="0"/>
              <a:t>Sources within the workplace/worksite</a:t>
            </a:r>
            <a:endParaRPr lang="en-US" b="1" smtClean="0"/>
          </a:p>
          <a:p>
            <a:pPr eaLnBrk="1" hangingPunct="1"/>
            <a:r>
              <a:rPr lang="en-US" smtClean="0"/>
              <a:t>Sources outside the workplace/worksite</a:t>
            </a:r>
            <a:endParaRPr lang="en-US" b="1" smtClean="0"/>
          </a:p>
          <a:p>
            <a:pPr eaLnBrk="1" hangingPunct="1"/>
            <a:r>
              <a:rPr lang="en-US" smtClean="0"/>
              <a:t>How to file an OSHA complaint</a:t>
            </a:r>
            <a:endParaRPr lang="en-US" b="1" smtClean="0"/>
          </a:p>
          <a:p>
            <a:pPr eaLnBrk="1" hangingPunct="1">
              <a:buFont typeface="Wingdings 3" pitchFamily="18" charset="2"/>
              <a:buNone/>
            </a:pPr>
            <a:endParaRPr lang="en-US" b="1" u="sng" smtClean="0"/>
          </a:p>
          <a:p>
            <a:pPr eaLnBrk="1" hangingPunct="1"/>
            <a:endParaRPr lang="en-US" smtClean="0"/>
          </a:p>
        </p:txBody>
      </p:sp>
      <p:pic>
        <p:nvPicPr>
          <p:cNvPr id="40963"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68288" y="219075"/>
            <a:ext cx="8424862" cy="1208088"/>
          </a:xfrm>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26</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4294967295"/>
          </p:nvPr>
        </p:nvSpPr>
        <p:spPr/>
        <p:txBody>
          <a:bodyPr/>
          <a:lstStyle/>
          <a:p>
            <a:pPr eaLnBrk="1" hangingPunct="1"/>
            <a:r>
              <a:rPr lang="en-US" smtClean="0"/>
              <a:t>Employer or supervisor, co-workers and union representatives </a:t>
            </a:r>
          </a:p>
          <a:p>
            <a:pPr eaLnBrk="1" hangingPunct="1"/>
            <a:r>
              <a:rPr lang="en-US" smtClean="0"/>
              <a:t>Safety Data Sheet (SDS) for information on chemicals</a:t>
            </a:r>
            <a:endParaRPr lang="en-US" b="1" smtClean="0"/>
          </a:p>
          <a:p>
            <a:pPr eaLnBrk="1" hangingPunct="1"/>
            <a:r>
              <a:rPr lang="en-US" smtClean="0"/>
              <a:t>Labels and warning signs</a:t>
            </a:r>
            <a:endParaRPr lang="en-US" b="1" smtClean="0"/>
          </a:p>
          <a:p>
            <a:pPr eaLnBrk="1" hangingPunct="1"/>
            <a:r>
              <a:rPr lang="en-US" smtClean="0"/>
              <a:t>Employee orientation manuals or other training materials</a:t>
            </a:r>
          </a:p>
          <a:p>
            <a:pPr eaLnBrk="1" hangingPunct="1"/>
            <a:r>
              <a:rPr lang="en-US" smtClean="0"/>
              <a:t>Work tasks and procedures instruction</a:t>
            </a:r>
          </a:p>
        </p:txBody>
      </p:sp>
      <p:pic>
        <p:nvPicPr>
          <p:cNvPr id="41987"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68288" y="268288"/>
            <a:ext cx="8424862" cy="1158875"/>
          </a:xfrm>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27</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4294967295"/>
          </p:nvPr>
        </p:nvSpPr>
        <p:spPr/>
        <p:txBody>
          <a:bodyPr/>
          <a:lstStyle/>
          <a:p>
            <a:pPr eaLnBrk="1" hangingPunct="1"/>
            <a:r>
              <a:rPr lang="en-US" smtClean="0"/>
              <a:t>OSHA website: </a:t>
            </a:r>
            <a:r>
              <a:rPr lang="en-US" smtClean="0">
                <a:solidFill>
                  <a:srgbClr val="0070C0"/>
                </a:solidFill>
                <a:hlinkClick r:id="rId3"/>
              </a:rPr>
              <a:t>http://www.osha.gov</a:t>
            </a:r>
            <a:r>
              <a:rPr lang="en-US" smtClean="0">
                <a:solidFill>
                  <a:srgbClr val="0070C0"/>
                </a:solidFill>
              </a:rPr>
              <a:t> </a:t>
            </a:r>
            <a:r>
              <a:rPr lang="en-US" smtClean="0"/>
              <a:t>and OSHA offices (you can call or write)</a:t>
            </a:r>
          </a:p>
          <a:p>
            <a:pPr eaLnBrk="1" hangingPunct="1"/>
            <a:r>
              <a:rPr lang="en-US" smtClean="0"/>
              <a:t>Compliance Assistance Specialists in the area offices </a:t>
            </a:r>
          </a:p>
          <a:p>
            <a:pPr eaLnBrk="1" hangingPunct="1"/>
            <a:r>
              <a:rPr lang="en-US" smtClean="0"/>
              <a:t>National Institute for Occupational Safety and Health (NIOSH) – OSHA’s sister agency</a:t>
            </a:r>
          </a:p>
          <a:p>
            <a:pPr eaLnBrk="1" hangingPunct="1"/>
            <a:r>
              <a:rPr lang="en-US" smtClean="0"/>
              <a:t>OSHA Training Institute Education Centers</a:t>
            </a:r>
          </a:p>
          <a:p>
            <a:pPr eaLnBrk="1" hangingPunct="1"/>
            <a:r>
              <a:rPr lang="en-US" smtClean="0"/>
              <a:t>Doctors, nurses, other health care providers</a:t>
            </a:r>
          </a:p>
          <a:p>
            <a:pPr eaLnBrk="1" hangingPunct="1"/>
            <a:r>
              <a:rPr lang="en-US" smtClean="0"/>
              <a:t>Public libraries</a:t>
            </a:r>
          </a:p>
          <a:p>
            <a:pPr eaLnBrk="1" hangingPunct="1"/>
            <a:r>
              <a:rPr lang="en-US" smtClean="0"/>
              <a:t>Other local, community-based resources</a:t>
            </a:r>
          </a:p>
        </p:txBody>
      </p:sp>
      <p:pic>
        <p:nvPicPr>
          <p:cNvPr id="43011" name="Title 2"/>
          <p:cNvPicPr>
            <a:picLocks noGrp="1" noChangeArrowheads="1"/>
          </p:cNvPicPr>
          <p:nvPr>
            <p:ph type="title" idx="4294967295"/>
          </p:nvPr>
        </p:nvPicPr>
        <p:blipFill>
          <a:blip r:embed="rId4">
            <a:extLst>
              <a:ext uri="{28A0092B-C50C-407E-A947-70E740481C1C}">
                <a14:useLocalDpi xmlns:a14="http://schemas.microsoft.com/office/drawing/2010/main"/>
              </a:ext>
            </a:extLst>
          </a:blip>
          <a:srcRect/>
          <a:stretch>
            <a:fillRect/>
          </a:stretch>
        </p:blipFill>
        <p:spPr>
          <a:xfrm>
            <a:off x="268288" y="268288"/>
            <a:ext cx="8601075" cy="1158875"/>
          </a:xfrm>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28</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Raise a Concern</a:t>
            </a:r>
            <a:endParaRPr lang="en-US" dirty="0"/>
          </a:p>
        </p:txBody>
      </p:sp>
      <p:sp>
        <p:nvSpPr>
          <p:cNvPr id="44034" name="Content Placeholder 1"/>
          <p:cNvSpPr>
            <a:spLocks noGrp="1"/>
          </p:cNvSpPr>
          <p:nvPr>
            <p:ph idx="1"/>
          </p:nvPr>
        </p:nvSpPr>
        <p:spPr/>
        <p:txBody>
          <a:bodyPr/>
          <a:lstStyle/>
          <a:p>
            <a:pPr algn="ctr" eaLnBrk="1" hangingPunct="1">
              <a:buFont typeface="Wingdings 3" pitchFamily="18" charset="2"/>
              <a:buNone/>
            </a:pPr>
            <a:r>
              <a:rPr lang="en-US" b="1" dirty="0" smtClean="0"/>
              <a:t>Handout #7: Identifying </a:t>
            </a:r>
          </a:p>
          <a:p>
            <a:pPr algn="ctr" eaLnBrk="1" hangingPunct="1">
              <a:buFont typeface="Wingdings 3" pitchFamily="18" charset="2"/>
              <a:buNone/>
            </a:pPr>
            <a:r>
              <a:rPr lang="en-US" b="1" dirty="0" smtClean="0"/>
              <a:t>Safety and Health Problems </a:t>
            </a:r>
          </a:p>
          <a:p>
            <a:pPr algn="ctr" eaLnBrk="1" hangingPunct="1">
              <a:buFont typeface="Wingdings 3" pitchFamily="18" charset="2"/>
              <a:buNone/>
            </a:pPr>
            <a:r>
              <a:rPr lang="en-US" b="1" dirty="0" smtClean="0"/>
              <a:t>in the Workplace</a:t>
            </a:r>
          </a:p>
          <a:p>
            <a:pPr algn="ctr" eaLnBrk="1" hangingPunct="1">
              <a:buFont typeface="Wingdings 3" pitchFamily="18" charset="2"/>
              <a:buNone/>
            </a:pPr>
            <a:endParaRPr lang="en-US" dirty="0" smtClean="0"/>
          </a:p>
          <a:p>
            <a:pPr eaLnBrk="1" hangingPunct="1"/>
            <a:r>
              <a:rPr lang="en-US" dirty="0" smtClean="0"/>
              <a:t>Review handout to become more aware of workplace hazards</a:t>
            </a:r>
          </a:p>
          <a:p>
            <a:pPr eaLnBrk="1" hangingPunct="1"/>
            <a:r>
              <a:rPr lang="en-US" dirty="0" smtClean="0"/>
              <a:t>Discuss if anyone has discovered safety and/or health problems in the workplace/site</a:t>
            </a:r>
          </a:p>
        </p:txBody>
      </p:sp>
      <p:pic>
        <p:nvPicPr>
          <p:cNvPr id="44037" name="Picture 6" descr="handou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C:\Documents and Settings\jtaylor.OSHA\Local Settings\Temporary Internet Files\Content.IE5\FSRY5FTZ\MCj0442000000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1600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29</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p:txBody>
          <a:bodyPr/>
          <a:lstStyle/>
          <a:p>
            <a:r>
              <a:rPr lang="en-US" sz="3200" dirty="0" smtClean="0"/>
              <a:t>Topic 1:</a:t>
            </a:r>
            <a:br>
              <a:rPr lang="en-US" sz="3200" dirty="0" smtClean="0"/>
            </a:br>
            <a:r>
              <a:rPr lang="en-US" sz="3200" dirty="0" smtClean="0"/>
              <a:t>Why is OSHA Important to You?</a:t>
            </a:r>
          </a:p>
        </p:txBody>
      </p:sp>
      <p:sp>
        <p:nvSpPr>
          <p:cNvPr id="5122" name="Content Placeholder 1"/>
          <p:cNvSpPr>
            <a:spLocks noGrp="1"/>
          </p:cNvSpPr>
          <p:nvPr>
            <p:ph sz="half" idx="1"/>
          </p:nvPr>
        </p:nvSpPr>
        <p:spPr>
          <a:xfrm>
            <a:off x="457200" y="1481138"/>
            <a:ext cx="5791200" cy="4525962"/>
          </a:xfrm>
        </p:spPr>
        <p:txBody>
          <a:bodyPr/>
          <a:lstStyle/>
          <a:p>
            <a:r>
              <a:rPr lang="en-US" sz="2400" kern="1200" dirty="0" smtClean="0">
                <a:ea typeface="ＭＳ Ｐゴシック" pitchFamily="-105" charset="-128"/>
              </a:rPr>
              <a:t>4,405 </a:t>
            </a:r>
            <a:r>
              <a:rPr lang="en-US" sz="2400" kern="1200" dirty="0">
                <a:ea typeface="ＭＳ Ｐゴシック" pitchFamily="-105" charset="-128"/>
              </a:rPr>
              <a:t>workers were killed on the job in </a:t>
            </a:r>
            <a:r>
              <a:rPr lang="en-US" sz="2400" kern="1200" dirty="0" smtClean="0">
                <a:ea typeface="ＭＳ Ｐゴシック" pitchFamily="-105" charset="-128"/>
              </a:rPr>
              <a:t>2013 (</a:t>
            </a:r>
            <a:r>
              <a:rPr lang="en-US" sz="2400" kern="1200" dirty="0">
                <a:ea typeface="ＭＳ Ｐゴシック" pitchFamily="-105" charset="-128"/>
              </a:rPr>
              <a:t>3.2 per 100,000 full-time equivalent workers)</a:t>
            </a:r>
          </a:p>
          <a:p>
            <a:r>
              <a:rPr lang="en-US" sz="2400" kern="1200" dirty="0" smtClean="0">
                <a:ea typeface="ＭＳ Ｐゴシック" pitchFamily="-105" charset="-128"/>
              </a:rPr>
              <a:t>An average of nearly 12 workers die every day </a:t>
            </a:r>
          </a:p>
          <a:p>
            <a:r>
              <a:rPr lang="en-US" sz="2400" kern="1200" dirty="0" smtClean="0">
                <a:ea typeface="ＭＳ Ｐゴシック" pitchFamily="-105" charset="-128"/>
              </a:rPr>
              <a:t>797 </a:t>
            </a:r>
            <a:r>
              <a:rPr lang="en-US" sz="2400" kern="1200" dirty="0">
                <a:ea typeface="ＭＳ Ｐゴシック" pitchFamily="-105" charset="-128"/>
              </a:rPr>
              <a:t>Hispanic or Latino workers were killed from work-related injuries in </a:t>
            </a:r>
            <a:r>
              <a:rPr lang="en-US" sz="2400" kern="1200" dirty="0" smtClean="0">
                <a:ea typeface="ＭＳ Ｐゴシック" pitchFamily="-105" charset="-128"/>
              </a:rPr>
              <a:t>2013</a:t>
            </a:r>
          </a:p>
          <a:p>
            <a:r>
              <a:rPr lang="en-US" sz="2400" kern="1200" dirty="0" smtClean="0">
                <a:ea typeface="ＭＳ Ｐゴシック" pitchFamily="-105" charset="-128"/>
              </a:rPr>
              <a:t>Nearly </a:t>
            </a:r>
            <a:r>
              <a:rPr lang="en-US" sz="2400" kern="1200" dirty="0">
                <a:ea typeface="ＭＳ Ｐゴシック" pitchFamily="-105" charset="-128"/>
              </a:rPr>
              <a:t>3.0 million </a:t>
            </a:r>
            <a:r>
              <a:rPr lang="en-US" sz="2400" kern="1200" dirty="0" smtClean="0">
                <a:ea typeface="ＭＳ Ｐゴシック" pitchFamily="-105" charset="-128"/>
              </a:rPr>
              <a:t>serious </a:t>
            </a:r>
            <a:r>
              <a:rPr lang="en-US" sz="2400" kern="1200" dirty="0">
                <a:ea typeface="ＭＳ Ｐゴシック" pitchFamily="-105" charset="-128"/>
              </a:rPr>
              <a:t>workplace injuries and illnesses were reported by private industry </a:t>
            </a:r>
            <a:r>
              <a:rPr lang="en-US" sz="2400" kern="1200" dirty="0" smtClean="0">
                <a:ea typeface="ＭＳ Ｐゴシック" pitchFamily="-105" charset="-128"/>
              </a:rPr>
              <a:t>employers </a:t>
            </a:r>
            <a:r>
              <a:rPr lang="en-US" sz="2400" kern="1200" dirty="0">
                <a:ea typeface="ＭＳ Ｐゴシック" pitchFamily="-105" charset="-128"/>
              </a:rPr>
              <a:t>in </a:t>
            </a:r>
            <a:r>
              <a:rPr lang="en-US" sz="2400" kern="1200" dirty="0" smtClean="0">
                <a:ea typeface="ＭＳ Ｐゴシック" pitchFamily="-105" charset="-128"/>
              </a:rPr>
              <a:t>2012</a:t>
            </a:r>
          </a:p>
          <a:p>
            <a:endParaRPr lang="en-US" sz="2000" kern="1200" dirty="0">
              <a:ea typeface="ＭＳ Ｐゴシック" pitchFamily="-105" charset="-128"/>
            </a:endParaRPr>
          </a:p>
        </p:txBody>
      </p:sp>
      <p:sp>
        <p:nvSpPr>
          <p:cNvPr id="5124" name="Slide Number Placeholder 2"/>
          <p:cNvSpPr>
            <a:spLocks noGrp="1"/>
          </p:cNvSpPr>
          <p:nvPr>
            <p:ph type="sldNum" sz="quarter" idx="4"/>
          </p:nvPr>
        </p:nvSpPr>
        <p:spPr bwMode="auto">
          <a:ln>
            <a:miter lim="800000"/>
            <a:headEnd/>
            <a:tailEnd/>
          </a:ln>
        </p:spPr>
        <p:txBody>
          <a:bodyPr/>
          <a:lstStyle/>
          <a:p>
            <a:pPr>
              <a:defRPr/>
            </a:pPr>
            <a:fld id="{90A3F50C-152F-44C8-8AA1-99836E05A079}" type="slidenum">
              <a:rPr lang="en-US" smtClean="0">
                <a:solidFill>
                  <a:schemeClr val="tx1"/>
                </a:solidFill>
              </a:rPr>
              <a:pPr>
                <a:defRPr/>
              </a:pPr>
              <a:t>3</a:t>
            </a:fld>
            <a:endParaRPr lang="en-US" smtClean="0">
              <a:solidFill>
                <a:schemeClr val="tx1"/>
              </a:solidFill>
            </a:endParaRPr>
          </a:p>
        </p:txBody>
      </p:sp>
      <p:sp>
        <p:nvSpPr>
          <p:cNvPr id="4" name="Rounded Rectangle 3"/>
          <p:cNvSpPr/>
          <p:nvPr/>
        </p:nvSpPr>
        <p:spPr>
          <a:xfrm>
            <a:off x="6248400" y="1524000"/>
            <a:ext cx="2438400" cy="48006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rtlCol="0" anchor="ctr"/>
          <a:lstStyle/>
          <a:p>
            <a:pPr algn="ctr">
              <a:spcAft>
                <a:spcPts val="400"/>
              </a:spcAft>
            </a:pPr>
            <a:r>
              <a:rPr lang="en-US" b="1" u="sng" dirty="0" smtClean="0">
                <a:solidFill>
                  <a:srgbClr val="002060"/>
                </a:solidFill>
              </a:rPr>
              <a:t>OSHA Makes a Difference </a:t>
            </a:r>
          </a:p>
          <a:p>
            <a:pPr marL="285750" indent="-285750">
              <a:spcAft>
                <a:spcPts val="400"/>
              </a:spcAft>
              <a:buFont typeface="Arial" panose="020B0604020202020204" pitchFamily="34" charset="0"/>
              <a:buChar char="•"/>
            </a:pPr>
            <a:r>
              <a:rPr lang="en-US" sz="1600" b="1" dirty="0" smtClean="0">
                <a:solidFill>
                  <a:srgbClr val="002060"/>
                </a:solidFill>
              </a:rPr>
              <a:t>Worker </a:t>
            </a:r>
            <a:r>
              <a:rPr lang="en-US" sz="1600" b="1" dirty="0">
                <a:solidFill>
                  <a:srgbClr val="002060"/>
                </a:solidFill>
              </a:rPr>
              <a:t>deaths in America are down–on average, from about 38 worker deaths a day in 1970 to 12 a day in </a:t>
            </a:r>
            <a:r>
              <a:rPr lang="en-US" sz="1600" b="1" dirty="0" smtClean="0">
                <a:solidFill>
                  <a:srgbClr val="002060"/>
                </a:solidFill>
              </a:rPr>
              <a:t>2013. </a:t>
            </a:r>
            <a:endParaRPr lang="en-US" sz="1600" b="1" dirty="0">
              <a:solidFill>
                <a:srgbClr val="002060"/>
              </a:solidFill>
            </a:endParaRPr>
          </a:p>
          <a:p>
            <a:pPr marL="285750" indent="-285750">
              <a:spcAft>
                <a:spcPts val="400"/>
              </a:spcAft>
              <a:buFont typeface="Arial" panose="020B0604020202020204" pitchFamily="34" charset="0"/>
              <a:buChar char="•"/>
            </a:pPr>
            <a:r>
              <a:rPr lang="en-US" sz="1600" b="1" dirty="0">
                <a:solidFill>
                  <a:srgbClr val="002060"/>
                </a:solidFill>
              </a:rPr>
              <a:t>Worker injuries and illnesses are down–from 10.9 incidents per 100 workers in 1972 to </a:t>
            </a:r>
            <a:r>
              <a:rPr lang="en-US" sz="1600" b="1" dirty="0" smtClean="0">
                <a:solidFill>
                  <a:srgbClr val="002060"/>
                </a:solidFill>
              </a:rPr>
              <a:t>3.0 </a:t>
            </a:r>
            <a:r>
              <a:rPr lang="en-US" sz="1600" b="1" dirty="0">
                <a:solidFill>
                  <a:srgbClr val="002060"/>
                </a:solidFill>
              </a:rPr>
              <a:t>per 100 in </a:t>
            </a:r>
            <a:r>
              <a:rPr lang="en-US" sz="1600" b="1" dirty="0" smtClean="0">
                <a:solidFill>
                  <a:srgbClr val="002060"/>
                </a:solidFill>
              </a:rPr>
              <a:t>2012. </a:t>
            </a:r>
            <a:endParaRPr lang="en-US" sz="1600" b="1" dirty="0">
              <a:solidFill>
                <a:srgbClr val="00206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4294967295"/>
          </p:nvPr>
        </p:nvSpPr>
        <p:spPr/>
        <p:txBody>
          <a:bodyPr/>
          <a:lstStyle/>
          <a:p>
            <a:pPr eaLnBrk="1" hangingPunct="1"/>
            <a:r>
              <a:rPr lang="en-US" sz="2400" dirty="0" smtClean="0"/>
              <a:t>Download the OSHA complaint form from OSHA’s website</a:t>
            </a:r>
          </a:p>
          <a:p>
            <a:pPr eaLnBrk="1" hangingPunct="1"/>
            <a:r>
              <a:rPr lang="en-US" sz="2400" dirty="0" smtClean="0"/>
              <a:t>File the complaint online</a:t>
            </a:r>
          </a:p>
          <a:p>
            <a:pPr lvl="1" eaLnBrk="1" hangingPunct="1"/>
            <a:r>
              <a:rPr lang="en-US" sz="2000" dirty="0" smtClean="0"/>
              <a:t>Workers can file a complaint</a:t>
            </a:r>
          </a:p>
          <a:p>
            <a:pPr lvl="1" eaLnBrk="1" hangingPunct="1"/>
            <a:r>
              <a:rPr lang="en-US" sz="2000" dirty="0" smtClean="0"/>
              <a:t>A worker representative can file a complaint</a:t>
            </a:r>
          </a:p>
          <a:p>
            <a:pPr eaLnBrk="1" hangingPunct="1"/>
            <a:r>
              <a:rPr lang="en-US" sz="2400" dirty="0" smtClean="0"/>
              <a:t>Telephone or visit local regional or area offices to discuss your concerns</a:t>
            </a:r>
          </a:p>
          <a:p>
            <a:pPr eaLnBrk="1" hangingPunct="1"/>
            <a:r>
              <a:rPr lang="en-US" sz="2400" dirty="0" smtClean="0"/>
              <a:t>Complete the form – be specific and include appropriate details</a:t>
            </a:r>
          </a:p>
          <a:p>
            <a:pPr eaLnBrk="1" hangingPunct="1"/>
            <a:r>
              <a:rPr lang="en-US" sz="2400" dirty="0" smtClean="0"/>
              <a:t>OSHA determines if an inspection is necessary</a:t>
            </a:r>
          </a:p>
          <a:p>
            <a:pPr eaLnBrk="1" hangingPunct="1"/>
            <a:r>
              <a:rPr lang="en-US" sz="2400" dirty="0" smtClean="0"/>
              <a:t>Workers do not have to reveal their name</a:t>
            </a:r>
          </a:p>
          <a:p>
            <a:pPr eaLnBrk="1" hangingPunct="1">
              <a:buFont typeface="Wingdings 3" pitchFamily="18" charset="2"/>
              <a:buNone/>
            </a:pPr>
            <a:endParaRPr lang="en-US" sz="2400" dirty="0" smtClean="0"/>
          </a:p>
          <a:p>
            <a:pPr eaLnBrk="1" hangingPunct="1">
              <a:buFont typeface="Wingdings 3" pitchFamily="18" charset="2"/>
              <a:buNone/>
            </a:pPr>
            <a:endParaRPr lang="en-US" sz="2400" dirty="0" smtClean="0"/>
          </a:p>
        </p:txBody>
      </p:sp>
      <p:pic>
        <p:nvPicPr>
          <p:cNvPr id="45059"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459787" cy="1158875"/>
          </a:xfrm>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30</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p:txBody>
          <a:bodyPr/>
          <a:lstStyle/>
          <a:p>
            <a:pPr algn="ctr" eaLnBrk="1" hangingPunct="1">
              <a:buFont typeface="Wingdings 3" pitchFamily="18" charset="2"/>
              <a:buNone/>
            </a:pPr>
            <a:r>
              <a:rPr lang="en-US" b="1" dirty="0" smtClean="0"/>
              <a:t>Handout #8a: </a:t>
            </a:r>
          </a:p>
          <a:p>
            <a:pPr algn="ctr" eaLnBrk="1" hangingPunct="1">
              <a:buFont typeface="Wingdings 3" pitchFamily="18" charset="2"/>
              <a:buNone/>
            </a:pPr>
            <a:r>
              <a:rPr lang="en-US" b="1" dirty="0" smtClean="0"/>
              <a:t>General Industry</a:t>
            </a:r>
          </a:p>
          <a:p>
            <a:pPr eaLnBrk="1" hangingPunct="1"/>
            <a:r>
              <a:rPr lang="en-US" dirty="0" smtClean="0"/>
              <a:t>Each group reviews the handout and discusses the industry-specific scenario</a:t>
            </a:r>
          </a:p>
          <a:p>
            <a:pPr eaLnBrk="1" hangingPunct="1"/>
            <a:r>
              <a:rPr lang="en-US" dirty="0" smtClean="0"/>
              <a:t>Groups need to determine what information would be important to include in their complaint</a:t>
            </a:r>
          </a:p>
          <a:p>
            <a:pPr eaLnBrk="1" hangingPunct="1"/>
            <a:r>
              <a:rPr lang="en-US" dirty="0" smtClean="0"/>
              <a:t>Have the class discuss the group’s results:</a:t>
            </a:r>
          </a:p>
          <a:p>
            <a:pPr lvl="1" eaLnBrk="1" hangingPunct="1"/>
            <a:r>
              <a:rPr lang="en-US" dirty="0" smtClean="0"/>
              <a:t>What was included in the complaint?</a:t>
            </a:r>
          </a:p>
          <a:p>
            <a:pPr lvl="1" eaLnBrk="1" hangingPunct="1"/>
            <a:r>
              <a:rPr lang="en-US" dirty="0" smtClean="0"/>
              <a:t>What was added to the complaint?</a:t>
            </a:r>
          </a:p>
          <a:p>
            <a:pPr eaLnBrk="1" hangingPunct="1"/>
            <a:endParaRPr lang="en-US" dirty="0" smtClean="0"/>
          </a:p>
        </p:txBody>
      </p:sp>
      <p:sp>
        <p:nvSpPr>
          <p:cNvPr id="4" name="Title 3"/>
          <p:cNvSpPr>
            <a:spLocks noGrp="1"/>
          </p:cNvSpPr>
          <p:nvPr>
            <p:ph type="title" idx="4294967295"/>
          </p:nvPr>
        </p:nvSpPr>
        <p:spPr>
          <a:xfrm>
            <a:off x="458746" y="274638"/>
            <a:ext cx="8228055"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kern="1200" dirty="0">
                <a:effectLst>
                  <a:outerShdw blurRad="31750" dist="25400" dir="5400000" algn="tl" rotWithShape="0">
                    <a:srgbClr val="000000">
                      <a:alpha val="25000"/>
                    </a:srgbClr>
                  </a:outerShdw>
                </a:effectLst>
              </a:rPr>
              <a:t>Group Activity: Filing a Complaint</a:t>
            </a:r>
          </a:p>
        </p:txBody>
      </p:sp>
      <p:pic>
        <p:nvPicPr>
          <p:cNvPr id="46085" name="Picture 6" descr="handou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447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descr="C:\Documents and Settings\jtaylor.OSHA\Local Settings\Temporary Internet Files\Content.IE5\FSRY5FTZ\MCj04398570000[1].wmf"/>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1676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31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4294967295"/>
          </p:nvPr>
        </p:nvSpPr>
        <p:spPr/>
        <p:txBody>
          <a:bodyPr/>
          <a:lstStyle/>
          <a:p>
            <a:pPr algn="ctr" eaLnBrk="1" hangingPunct="1">
              <a:buFont typeface="Wingdings 3" pitchFamily="18" charset="2"/>
              <a:buNone/>
            </a:pPr>
            <a:r>
              <a:rPr lang="en-US" b="1" dirty="0" smtClean="0"/>
              <a:t>Handout #8b: </a:t>
            </a:r>
          </a:p>
          <a:p>
            <a:pPr algn="ctr" eaLnBrk="1" hangingPunct="1">
              <a:buFont typeface="Wingdings 3" pitchFamily="18" charset="2"/>
              <a:buNone/>
            </a:pPr>
            <a:r>
              <a:rPr lang="en-US" b="1" dirty="0" smtClean="0"/>
              <a:t>Construction</a:t>
            </a:r>
          </a:p>
          <a:p>
            <a:pPr eaLnBrk="1" hangingPunct="1"/>
            <a:r>
              <a:rPr lang="en-US" dirty="0" smtClean="0"/>
              <a:t>Each group reviews the handout and discusses the industry-specific scenario</a:t>
            </a:r>
          </a:p>
          <a:p>
            <a:pPr eaLnBrk="1" hangingPunct="1"/>
            <a:r>
              <a:rPr lang="en-US" dirty="0" smtClean="0"/>
              <a:t>Groups need to determine what information would be important to include in their complaint</a:t>
            </a:r>
          </a:p>
          <a:p>
            <a:pPr eaLnBrk="1" hangingPunct="1"/>
            <a:r>
              <a:rPr lang="en-US" dirty="0" smtClean="0"/>
              <a:t>Have the class discuss the group’s results:</a:t>
            </a:r>
          </a:p>
          <a:p>
            <a:pPr lvl="1" eaLnBrk="1" hangingPunct="1"/>
            <a:r>
              <a:rPr lang="en-US" dirty="0" smtClean="0"/>
              <a:t>What was included in the complaint?</a:t>
            </a:r>
          </a:p>
          <a:p>
            <a:pPr lvl="1" eaLnBrk="1" hangingPunct="1"/>
            <a:r>
              <a:rPr lang="en-US" dirty="0" smtClean="0"/>
              <a:t>What was added to the complaint?</a:t>
            </a:r>
          </a:p>
          <a:p>
            <a:pPr eaLnBrk="1" hangingPunct="1"/>
            <a:endParaRPr lang="en-US" dirty="0" smtClean="0"/>
          </a:p>
        </p:txBody>
      </p:sp>
      <p:sp>
        <p:nvSpPr>
          <p:cNvPr id="4" name="Title 3"/>
          <p:cNvSpPr>
            <a:spLocks noGrp="1"/>
          </p:cNvSpPr>
          <p:nvPr>
            <p:ph type="title" idx="4294967295"/>
          </p:nvPr>
        </p:nvSpPr>
        <p:spPr>
          <a:xfrm>
            <a:off x="458746" y="274638"/>
            <a:ext cx="8228055"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kern="1200" dirty="0">
                <a:effectLst>
                  <a:outerShdw blurRad="31750" dist="25400" dir="5400000" algn="tl" rotWithShape="0">
                    <a:srgbClr val="000000">
                      <a:alpha val="25000"/>
                    </a:srgbClr>
                  </a:outerShdw>
                </a:effectLst>
              </a:rPr>
              <a:t>Group Activity: Filing a Complaint</a:t>
            </a:r>
          </a:p>
        </p:txBody>
      </p:sp>
      <p:pic>
        <p:nvPicPr>
          <p:cNvPr id="47109" name="Picture 6" descr="handou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447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C:\Documents and Settings\jtaylor.OSHA\Local Settings\Temporary Internet Files\Content.IE5\FSRY5FTZ\MCj04398570000[1].wmf"/>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1676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32</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4294967295"/>
          </p:nvPr>
        </p:nvSpPr>
        <p:spPr/>
        <p:txBody>
          <a:bodyPr/>
          <a:lstStyle/>
          <a:p>
            <a:pPr algn="ctr" eaLnBrk="1" hangingPunct="1">
              <a:buFont typeface="Wingdings 3" pitchFamily="18" charset="2"/>
              <a:buNone/>
            </a:pPr>
            <a:r>
              <a:rPr lang="en-US" b="1" dirty="0" smtClean="0"/>
              <a:t>Handout #8c: </a:t>
            </a:r>
          </a:p>
          <a:p>
            <a:pPr algn="ctr" eaLnBrk="1" hangingPunct="1">
              <a:buFont typeface="Wingdings 3" pitchFamily="18" charset="2"/>
              <a:buNone/>
            </a:pPr>
            <a:r>
              <a:rPr lang="en-US" b="1" smtClean="0"/>
              <a:t>Maritime Industry</a:t>
            </a:r>
            <a:endParaRPr lang="en-US" b="1" dirty="0" smtClean="0"/>
          </a:p>
          <a:p>
            <a:pPr eaLnBrk="1" hangingPunct="1"/>
            <a:r>
              <a:rPr lang="en-US" dirty="0" smtClean="0"/>
              <a:t>Each group reviews the handout and discusses the industry-specific scenario</a:t>
            </a:r>
          </a:p>
          <a:p>
            <a:pPr eaLnBrk="1" hangingPunct="1"/>
            <a:r>
              <a:rPr lang="en-US" dirty="0" smtClean="0"/>
              <a:t>Groups need to determine what information would be important to include in their complaint</a:t>
            </a:r>
          </a:p>
          <a:p>
            <a:pPr eaLnBrk="1" hangingPunct="1"/>
            <a:r>
              <a:rPr lang="en-US" dirty="0" smtClean="0"/>
              <a:t>Have the class discuss the group’s results:</a:t>
            </a:r>
          </a:p>
          <a:p>
            <a:pPr lvl="1" eaLnBrk="1" hangingPunct="1"/>
            <a:r>
              <a:rPr lang="en-US" dirty="0" smtClean="0"/>
              <a:t>What was included in the complaint?</a:t>
            </a:r>
          </a:p>
          <a:p>
            <a:pPr lvl="1" eaLnBrk="1" hangingPunct="1"/>
            <a:r>
              <a:rPr lang="en-US" dirty="0" smtClean="0"/>
              <a:t>What was added to the complaint?</a:t>
            </a:r>
          </a:p>
          <a:p>
            <a:pPr eaLnBrk="1" hangingPunct="1"/>
            <a:endParaRPr lang="en-US" dirty="0" smtClean="0"/>
          </a:p>
        </p:txBody>
      </p:sp>
      <p:sp>
        <p:nvSpPr>
          <p:cNvPr id="4" name="Title 3"/>
          <p:cNvSpPr>
            <a:spLocks noGrp="1"/>
          </p:cNvSpPr>
          <p:nvPr>
            <p:ph type="title" idx="4294967295"/>
          </p:nvPr>
        </p:nvSpPr>
        <p:spPr>
          <a:xfrm>
            <a:off x="458746" y="274638"/>
            <a:ext cx="8228055"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kern="1200" dirty="0">
                <a:effectLst>
                  <a:outerShdw blurRad="31750" dist="25400" dir="5400000" algn="tl" rotWithShape="0">
                    <a:srgbClr val="000000">
                      <a:alpha val="25000"/>
                    </a:srgbClr>
                  </a:outerShdw>
                </a:effectLst>
              </a:rPr>
              <a:t>Group Activity: Filing a Complaint</a:t>
            </a:r>
          </a:p>
        </p:txBody>
      </p:sp>
      <p:pic>
        <p:nvPicPr>
          <p:cNvPr id="48133" name="Picture 6" descr="handou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447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C:\Documents and Settings\jtaylor.OSHA\Local Settings\Temporary Internet Files\Content.IE5\FSRY5FTZ\MCj04398570000[1].wmf"/>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1676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33</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4294967295"/>
          </p:nvPr>
        </p:nvSpPr>
        <p:spPr/>
        <p:txBody>
          <a:bodyPr/>
          <a:lstStyle/>
          <a:p>
            <a:pPr eaLnBrk="1" hangingPunct="1"/>
            <a:r>
              <a:rPr lang="en-US" dirty="0" smtClean="0"/>
              <a:t>What are some resources inside the workplace that will help you find information on safety and health issues?</a:t>
            </a:r>
          </a:p>
          <a:p>
            <a:pPr eaLnBrk="1" hangingPunct="1">
              <a:buFont typeface="Wingdings 3" pitchFamily="18" charset="2"/>
              <a:buNone/>
            </a:pPr>
            <a:endParaRPr lang="en-US" dirty="0" smtClean="0"/>
          </a:p>
          <a:p>
            <a:pPr eaLnBrk="1" hangingPunct="1"/>
            <a:r>
              <a:rPr lang="en-US" dirty="0" smtClean="0"/>
              <a:t>What are some resources outside the workplace that will help you find information on safety and health issues?</a:t>
            </a:r>
          </a:p>
          <a:p>
            <a:pPr eaLnBrk="1" hangingPunct="1"/>
            <a:endParaRPr lang="en-US" dirty="0" smtClean="0"/>
          </a:p>
          <a:p>
            <a:pPr eaLnBrk="1" hangingPunct="1"/>
            <a:endParaRPr lang="en-US" dirty="0" smtClean="0"/>
          </a:p>
        </p:txBody>
      </p:sp>
      <p:sp>
        <p:nvSpPr>
          <p:cNvPr id="3" name="Title 2"/>
          <p:cNvSpPr>
            <a:spLocks noGrp="1"/>
          </p:cNvSpPr>
          <p:nvPr>
            <p:ph type="title" idx="4294967295"/>
          </p:nvPr>
        </p:nvSpPr>
        <p:spPr>
          <a:xfrm>
            <a:off x="458746" y="274638"/>
            <a:ext cx="8228055" cy="1143000"/>
          </a:xfrm>
          <a:ln>
            <a:miter lim="800000"/>
            <a:headEnd/>
            <a:tailEnd/>
          </a:ln>
          <a:extLst/>
        </p:spPr>
        <p:txBody>
          <a:bodyPr rtlCol="0">
            <a:normAutofit/>
            <a:scene3d>
              <a:camera prst="orthographicFront"/>
              <a:lightRig rig="soft" dir="t"/>
            </a:scene3d>
            <a:sp3d prstMaterial="softEdge">
              <a:bevelT w="25400" h="25400"/>
            </a:sp3d>
          </a:bodyPr>
          <a:lstStyle/>
          <a:p>
            <a:pPr eaLnBrk="1" hangingPunct="1">
              <a:defRPr/>
            </a:pPr>
            <a:r>
              <a:rPr lang="en-US" kern="1200" dirty="0">
                <a:effectLst>
                  <a:outerShdw blurRad="31750" dist="25400" dir="5400000" algn="tl" rotWithShape="0">
                    <a:srgbClr val="000000">
                      <a:alpha val="25000"/>
                    </a:srgbClr>
                  </a:outerShdw>
                </a:effectLst>
              </a:rPr>
              <a:t>Questions for Review</a:t>
            </a:r>
          </a:p>
        </p:txBody>
      </p:sp>
      <p:pic>
        <p:nvPicPr>
          <p:cNvPr id="49157" name="Picture 4" descr="C:\Documents and Settings\jtaylor.OSHA\Local Settings\Temporary Internet Files\Content.IE5\FSRY5FTZ\MCj0442000000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28600"/>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34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4294967295"/>
          </p:nvPr>
        </p:nvSpPr>
        <p:spPr/>
        <p:txBody>
          <a:bodyPr/>
          <a:lstStyle/>
          <a:p>
            <a:pPr eaLnBrk="1" hangingPunct="1">
              <a:buFont typeface="Wingdings 3" pitchFamily="18" charset="2"/>
              <a:buNone/>
            </a:pPr>
            <a:r>
              <a:rPr lang="en-US" smtClean="0"/>
              <a:t>This lesson covered:</a:t>
            </a:r>
          </a:p>
          <a:p>
            <a:pPr eaLnBrk="1" hangingPunct="1"/>
            <a:r>
              <a:rPr lang="en-US" smtClean="0"/>
              <a:t>The importance of OSHA, including the history of safety and health regulation leading to the creation of OSHA and OSHA’s mission;</a:t>
            </a:r>
          </a:p>
          <a:p>
            <a:pPr eaLnBrk="1" hangingPunct="1"/>
            <a:r>
              <a:rPr lang="en-US" smtClean="0"/>
              <a:t>Worker rights under OSHA;</a:t>
            </a:r>
          </a:p>
          <a:p>
            <a:pPr eaLnBrk="1" hangingPunct="1"/>
            <a:r>
              <a:rPr lang="en-US" smtClean="0"/>
              <a:t>Employer responsibilities;</a:t>
            </a:r>
          </a:p>
          <a:p>
            <a:pPr eaLnBrk="1" hangingPunct="1"/>
            <a:r>
              <a:rPr lang="en-US" smtClean="0"/>
              <a:t>OSHA standards;</a:t>
            </a:r>
          </a:p>
          <a:p>
            <a:pPr eaLnBrk="1" hangingPunct="1"/>
            <a:r>
              <a:rPr lang="en-US" smtClean="0"/>
              <a:t>OSHA inspections; and</a:t>
            </a:r>
          </a:p>
          <a:p>
            <a:pPr eaLnBrk="1" hangingPunct="1"/>
            <a:r>
              <a:rPr lang="en-US" smtClean="0"/>
              <a:t>Safety and health resources, including how to file a complaint.</a:t>
            </a:r>
          </a:p>
        </p:txBody>
      </p:sp>
      <p:pic>
        <p:nvPicPr>
          <p:cNvPr id="50179" name="Title 2"/>
          <p:cNvPicPr>
            <a:picLocks noGrp="1" noChangeArrowheads="1"/>
          </p:cNvPicPr>
          <p:nvPr>
            <p:ph type="title" idx="4294967295"/>
          </p:nvPr>
        </p:nvPicPr>
        <p:blipFill>
          <a:blip r:embed="rId3">
            <a:extLst>
              <a:ext uri="{28A0092B-C50C-407E-A947-70E740481C1C}">
                <a14:useLocalDpi xmlns:a14="http://schemas.microsoft.com/office/drawing/2010/main"/>
              </a:ext>
            </a:extLst>
          </a:blip>
          <a:srcRect/>
          <a:stretch>
            <a:fillRect/>
          </a:stretch>
        </p:blipFill>
        <p:spPr>
          <a:xfrm>
            <a:off x="233363" y="268288"/>
            <a:ext cx="8459787" cy="1158875"/>
          </a:xfrm>
        </p:spPr>
      </p:pic>
      <p:pic>
        <p:nvPicPr>
          <p:cNvPr id="50181" name="Picture 6" descr="handout"/>
          <p:cNvPicPr>
            <a:picLocks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99213" y="838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C:\Documents and Settings\jtaylor.OSHA\Local Settings\Temporary Internet Files\Content.IE5\FSRY5FTZ\MCj04398570000[1].wm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6925" y="1309688"/>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descr="C:\Documents and Settings\jtaylor.OSHA\Local Settings\Temporary Internet Files\Content.IE5\FSRY5FTZ\MCj0442000000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304800"/>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35</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981200" y="3886200"/>
            <a:ext cx="6400800" cy="1752600"/>
          </a:xfrm>
        </p:spPr>
        <p:txBody>
          <a:bodyPr lIns="45720" rIns="45720"/>
          <a:lstStyle/>
          <a:p>
            <a:pPr marL="0" algn="r" eaLnBrk="1" hangingPunct="1">
              <a:defRPr/>
            </a:pPr>
            <a:r>
              <a:rPr lang="en-US" sz="4800" b="1" dirty="0">
                <a:solidFill>
                  <a:schemeClr val="tx2"/>
                </a:solidFill>
                <a:effectLst>
                  <a:outerShdw blurRad="38100" dist="38100" dir="2700000" algn="tl">
                    <a:srgbClr val="C0C0C0"/>
                  </a:outerShdw>
                </a:effectLst>
              </a:rPr>
              <a:t>Thank You!</a:t>
            </a:r>
          </a:p>
        </p:txBody>
      </p:sp>
      <p:sp>
        <p:nvSpPr>
          <p:cNvPr id="3" name="Title 2"/>
          <p:cNvSpPr>
            <a:spLocks noGrp="1"/>
          </p:cNvSpPr>
          <p:nvPr>
            <p:ph type="ctr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457200" y="1481138"/>
            <a:ext cx="4953000" cy="3090862"/>
          </a:xfrm>
        </p:spPr>
        <p:txBody>
          <a:bodyPr/>
          <a:lstStyle/>
          <a:p>
            <a:pPr eaLnBrk="1" hangingPunct="1"/>
            <a:r>
              <a:rPr lang="en-US" sz="2400" dirty="0" smtClean="0"/>
              <a:t>OSHA stands for the Occupational Safety and Health Administration, an agency of the U.S. Department of Labor </a:t>
            </a:r>
          </a:p>
          <a:p>
            <a:pPr eaLnBrk="1" hangingPunct="1"/>
            <a:r>
              <a:rPr lang="en-US" sz="2400" dirty="0" smtClean="0"/>
              <a:t>OSHA’s responsibility is to improve worker safety and health protection</a:t>
            </a:r>
          </a:p>
        </p:txBody>
      </p:sp>
      <p:sp>
        <p:nvSpPr>
          <p:cNvPr id="8196"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A94082DC-3F05-40A2-A2D1-6B106569FF77}" type="slidenum">
              <a:rPr lang="en-US" smtClean="0">
                <a:solidFill>
                  <a:schemeClr val="tx1"/>
                </a:solidFill>
              </a:rPr>
              <a:pPr>
                <a:defRPr/>
              </a:pPr>
              <a:t>4</a:t>
            </a:fld>
            <a:endParaRPr lang="en-US" smtClean="0">
              <a:solidFill>
                <a:schemeClr val="tx1"/>
              </a:solidFill>
            </a:endParaRPr>
          </a:p>
        </p:txBody>
      </p:sp>
      <p:pic>
        <p:nvPicPr>
          <p:cNvPr id="5" name="Content Placeholder 5" descr="Act_1970_new.jpg"/>
          <p:cNvPicPr>
            <a:picLocks noChangeAspect="1"/>
          </p:cNvPicPr>
          <p:nvPr/>
        </p:nvPicPr>
        <p:blipFill>
          <a:blip r:embed="rId3"/>
          <a:stretch>
            <a:fillRect/>
          </a:stretch>
        </p:blipFill>
        <p:spPr>
          <a:xfrm>
            <a:off x="5257800" y="1676400"/>
            <a:ext cx="3043238" cy="2362200"/>
          </a:xfrm>
          <a:prstGeom prst="rect">
            <a:avLst/>
          </a:prstGeom>
          <a:ln>
            <a:solidFill>
              <a:schemeClr val="tx1">
                <a:lumMod val="50000"/>
                <a:lumOff val="50000"/>
              </a:schemeClr>
            </a:solidFill>
          </a:ln>
        </p:spPr>
      </p:pic>
      <p:sp>
        <p:nvSpPr>
          <p:cNvPr id="7" name="TextBox 6"/>
          <p:cNvSpPr txBox="1"/>
          <p:nvPr/>
        </p:nvSpPr>
        <p:spPr>
          <a:xfrm>
            <a:off x="457200" y="4495800"/>
            <a:ext cx="7772400" cy="1898650"/>
          </a:xfrm>
          <a:prstGeom prst="rect">
            <a:avLst/>
          </a:prstGeom>
          <a:noFill/>
        </p:spPr>
        <p:txBody>
          <a:bodyPr>
            <a:spAutoFit/>
          </a:bodyPr>
          <a:lstStyle/>
          <a:p>
            <a:pPr marL="365125" indent="-255588">
              <a:spcBef>
                <a:spcPts val="400"/>
              </a:spcBef>
              <a:buClr>
                <a:schemeClr val="accent1"/>
              </a:buClr>
              <a:buSzPct val="68000"/>
              <a:buFont typeface="Wingdings 3" pitchFamily="18" charset="2"/>
              <a:buChar char=""/>
              <a:defRPr/>
            </a:pPr>
            <a:r>
              <a:rPr lang="en-US" sz="2400" dirty="0">
                <a:latin typeface="+mn-lt"/>
                <a:ea typeface="+mn-ea"/>
              </a:rPr>
              <a:t>On December 29, 1970, President Nixon signed the OSH Act</a:t>
            </a:r>
          </a:p>
          <a:p>
            <a:pPr marL="365125" indent="-255588">
              <a:spcBef>
                <a:spcPts val="400"/>
              </a:spcBef>
              <a:buClr>
                <a:schemeClr val="accent1"/>
              </a:buClr>
              <a:buSzPct val="68000"/>
              <a:buFont typeface="Wingdings 3" pitchFamily="18" charset="2"/>
              <a:buChar char=""/>
              <a:defRPr/>
            </a:pPr>
            <a:r>
              <a:rPr lang="en-US" sz="2400" dirty="0">
                <a:latin typeface="+mn-lt"/>
                <a:ea typeface="+mn-ea"/>
              </a:rPr>
              <a:t>This Act created OSHA, the agency, which formally came into being on April 28, 1971</a:t>
            </a:r>
          </a:p>
          <a:p>
            <a:pPr>
              <a:defRPr/>
            </a:pPr>
            <a:endParaRPr lang="en-US" dirty="0"/>
          </a:p>
        </p:txBody>
      </p:sp>
      <p:sp>
        <p:nvSpPr>
          <p:cNvPr id="8198" name="Title 7"/>
          <p:cNvSpPr>
            <a:spLocks noGrp="1"/>
          </p:cNvSpPr>
          <p:nvPr>
            <p:ph type="title"/>
          </p:nvPr>
        </p:nvSpPr>
        <p:spPr/>
        <p:txBody>
          <a:bodyPr/>
          <a:lstStyle/>
          <a:p>
            <a:r>
              <a:rPr lang="en-US" smtClean="0"/>
              <a:t>History of OSHA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smtClean="0"/>
              <a:t>OSHA’s Mission</a:t>
            </a:r>
          </a:p>
        </p:txBody>
      </p:sp>
      <p:sp>
        <p:nvSpPr>
          <p:cNvPr id="10243" name="Content Placeholder 1"/>
          <p:cNvSpPr>
            <a:spLocks noGrp="1"/>
          </p:cNvSpPr>
          <p:nvPr>
            <p:ph idx="1"/>
          </p:nvPr>
        </p:nvSpPr>
        <p:spPr/>
        <p:txBody>
          <a:bodyPr/>
          <a:lstStyle/>
          <a:p>
            <a:pPr eaLnBrk="1" hangingPunct="1"/>
            <a:r>
              <a:rPr lang="en-US" dirty="0" smtClean="0"/>
              <a:t>The mission of OSHA is </a:t>
            </a:r>
            <a:r>
              <a:rPr lang="en-US" dirty="0"/>
              <a:t>to assure safe and healthful working conditions for working men and women by setting and enforcing standards and by providing training, outreach, education and assistance</a:t>
            </a:r>
            <a:r>
              <a:rPr lang="en-US" dirty="0" smtClean="0"/>
              <a:t>. </a:t>
            </a:r>
          </a:p>
          <a:p>
            <a:pPr eaLnBrk="1" hangingPunct="1"/>
            <a:r>
              <a:rPr lang="en-US" dirty="0" smtClean="0"/>
              <a:t>Some of the things OSHA does to carry out its mission are: </a:t>
            </a:r>
          </a:p>
          <a:p>
            <a:pPr lvl="1" eaLnBrk="1" hangingPunct="1"/>
            <a:r>
              <a:rPr lang="en-US" sz="2200" dirty="0" smtClean="0"/>
              <a:t>Developing job safety and health standards and enforcing them through worksite inspections</a:t>
            </a:r>
          </a:p>
          <a:p>
            <a:pPr lvl="1" eaLnBrk="1" hangingPunct="1"/>
            <a:r>
              <a:rPr lang="en-US" sz="2200" dirty="0" smtClean="0"/>
              <a:t>Providing training programs to increase knowledge about occupational safety and health</a:t>
            </a:r>
          </a:p>
        </p:txBody>
      </p:sp>
      <p:sp>
        <p:nvSpPr>
          <p:cNvPr id="10244"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FDE51CB1-B317-48F0-8023-B43DAD2D51D6}" type="slidenum">
              <a:rPr lang="en-US" smtClean="0">
                <a:solidFill>
                  <a:schemeClr val="tx1"/>
                </a:solidFill>
              </a:rPr>
              <a:pPr>
                <a:defRPr/>
              </a:pPr>
              <a:t>5</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z="3200" dirty="0" smtClean="0"/>
              <a:t>Topic 2:</a:t>
            </a:r>
            <a:br>
              <a:rPr lang="en-US" sz="3200" dirty="0" smtClean="0"/>
            </a:br>
            <a:r>
              <a:rPr lang="en-US" sz="3200" dirty="0" smtClean="0"/>
              <a:t>What Rights Do You Have Under OSHA?</a:t>
            </a:r>
          </a:p>
        </p:txBody>
      </p:sp>
      <p:sp>
        <p:nvSpPr>
          <p:cNvPr id="12291" name="Content Placeholder 1"/>
          <p:cNvSpPr>
            <a:spLocks noGrp="1"/>
          </p:cNvSpPr>
          <p:nvPr>
            <p:ph idx="1"/>
          </p:nvPr>
        </p:nvSpPr>
        <p:spPr/>
        <p:txBody>
          <a:bodyPr/>
          <a:lstStyle/>
          <a:p>
            <a:pPr eaLnBrk="1" hangingPunct="1"/>
            <a:r>
              <a:rPr lang="en-US" dirty="0" smtClean="0"/>
              <a:t>You have the right to:</a:t>
            </a:r>
          </a:p>
          <a:p>
            <a:pPr lvl="1" eaLnBrk="1" hangingPunct="1"/>
            <a:r>
              <a:rPr lang="en-US" sz="2200" dirty="0" smtClean="0"/>
              <a:t>A safe and healthful workplace </a:t>
            </a:r>
            <a:endParaRPr lang="en-US" sz="2200" b="1" dirty="0" smtClean="0"/>
          </a:p>
          <a:p>
            <a:pPr lvl="1" eaLnBrk="1" hangingPunct="1"/>
            <a:r>
              <a:rPr lang="en-US" sz="2200" dirty="0" smtClean="0"/>
              <a:t>Know about hazardous chemicals</a:t>
            </a:r>
            <a:endParaRPr lang="en-US" sz="2200" b="1" dirty="0" smtClean="0"/>
          </a:p>
          <a:p>
            <a:pPr lvl="1" eaLnBrk="1" hangingPunct="1"/>
            <a:r>
              <a:rPr lang="en-US" sz="2200" dirty="0" smtClean="0"/>
              <a:t>Report injury to employer</a:t>
            </a:r>
          </a:p>
          <a:p>
            <a:pPr lvl="1" eaLnBrk="1" hangingPunct="1"/>
            <a:r>
              <a:rPr lang="en-US" sz="2200" dirty="0" smtClean="0"/>
              <a:t>Complain or request hazard correction from employer </a:t>
            </a:r>
            <a:endParaRPr lang="en-US" sz="2200" b="1" dirty="0" smtClean="0"/>
          </a:p>
          <a:p>
            <a:pPr lvl="1" eaLnBrk="1" hangingPunct="1"/>
            <a:r>
              <a:rPr lang="en-US" sz="2200" dirty="0" smtClean="0"/>
              <a:t>Training</a:t>
            </a:r>
            <a:endParaRPr lang="en-US" sz="2200" b="1" dirty="0" smtClean="0"/>
          </a:p>
          <a:p>
            <a:pPr lvl="1" eaLnBrk="1" hangingPunct="1"/>
            <a:r>
              <a:rPr lang="en-US" sz="2200" dirty="0" smtClean="0"/>
              <a:t>Hazard exposure and medical records</a:t>
            </a:r>
            <a:endParaRPr lang="en-US" sz="2200" b="1" dirty="0" smtClean="0"/>
          </a:p>
          <a:p>
            <a:pPr lvl="1" eaLnBrk="1" hangingPunct="1"/>
            <a:r>
              <a:rPr lang="en-US" sz="2200" dirty="0" smtClean="0"/>
              <a:t>File a complaint with OSHA</a:t>
            </a:r>
            <a:endParaRPr lang="en-US" sz="2200" b="1" dirty="0" smtClean="0"/>
          </a:p>
          <a:p>
            <a:pPr lvl="1" eaLnBrk="1" hangingPunct="1"/>
            <a:r>
              <a:rPr lang="en-US" sz="2200" dirty="0" smtClean="0"/>
              <a:t>Participate in an OSHA inspection</a:t>
            </a:r>
            <a:endParaRPr lang="en-US" sz="2200" b="1" dirty="0" smtClean="0"/>
          </a:p>
          <a:p>
            <a:pPr lvl="1" eaLnBrk="1" hangingPunct="1"/>
            <a:r>
              <a:rPr lang="en-US" sz="2200" dirty="0" smtClean="0"/>
              <a:t>Be free from retaliation for exercising safety and health rights</a:t>
            </a:r>
          </a:p>
        </p:txBody>
      </p:sp>
      <p:sp>
        <p:nvSpPr>
          <p:cNvPr id="12292"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E377CC26-3670-4EC5-AE34-0C0F145F801C}" type="slidenum">
              <a:rPr lang="en-US" smtClean="0">
                <a:solidFill>
                  <a:schemeClr val="tx1"/>
                </a:solidFill>
              </a:rPr>
              <a:pPr>
                <a:defRPr/>
              </a:pPr>
              <a:t>6</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idx="4294967295"/>
          </p:nvPr>
        </p:nvSpPr>
        <p:spPr/>
        <p:txBody>
          <a:bodyPr/>
          <a:lstStyle/>
          <a:p>
            <a:pPr eaLnBrk="1" hangingPunct="1"/>
            <a:r>
              <a:rPr lang="en-US" smtClean="0"/>
              <a:t>Worker Rights</a:t>
            </a:r>
          </a:p>
        </p:txBody>
      </p:sp>
      <p:sp>
        <p:nvSpPr>
          <p:cNvPr id="13315" name="Content Placeholder 1"/>
          <p:cNvSpPr>
            <a:spLocks noGrp="1"/>
          </p:cNvSpPr>
          <p:nvPr>
            <p:ph idx="4294967295"/>
          </p:nvPr>
        </p:nvSpPr>
        <p:spPr/>
        <p:txBody>
          <a:bodyPr/>
          <a:lstStyle/>
          <a:p>
            <a:pPr algn="ctr" eaLnBrk="1" hangingPunct="1">
              <a:buFont typeface="Wingdings 3" pitchFamily="18" charset="2"/>
              <a:buNone/>
            </a:pPr>
            <a:r>
              <a:rPr lang="en-US" b="1" dirty="0" smtClean="0"/>
              <a:t>Handout #1: </a:t>
            </a:r>
          </a:p>
          <a:p>
            <a:pPr algn="ctr" eaLnBrk="1" hangingPunct="1">
              <a:buFont typeface="Wingdings 3" pitchFamily="18" charset="2"/>
              <a:buNone/>
            </a:pPr>
            <a:r>
              <a:rPr lang="en-US" b="1" dirty="0" smtClean="0"/>
              <a:t>OSHA Poster</a:t>
            </a:r>
          </a:p>
          <a:p>
            <a:pPr eaLnBrk="1" hangingPunct="1">
              <a:buFont typeface="Wingdings 3" pitchFamily="18" charset="2"/>
              <a:buNone/>
            </a:pPr>
            <a:endParaRPr lang="en-US" dirty="0" smtClean="0"/>
          </a:p>
          <a:p>
            <a:pPr eaLnBrk="1" hangingPunct="1"/>
            <a:r>
              <a:rPr lang="en-US" dirty="0" smtClean="0"/>
              <a:t>Have you seen this poster at your place of work?</a:t>
            </a:r>
          </a:p>
          <a:p>
            <a:pPr eaLnBrk="1" hangingPunct="1"/>
            <a:r>
              <a:rPr lang="en-US" dirty="0" smtClean="0"/>
              <a:t>Why was OSHA created?</a:t>
            </a:r>
          </a:p>
        </p:txBody>
      </p:sp>
      <p:pic>
        <p:nvPicPr>
          <p:cNvPr id="13317" name="Picture 6" descr="handou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Documents and Settings\jtaylor.OSHA\Local Settings\Temporary Internet Files\Content.IE5\FSRY5FTZ\MCj0442000000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1600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65930BFD-9E80-48F7-BE64-7FD442570201}" type="slidenum">
              <a:rPr lang="en-US" smtClean="0">
                <a:solidFill>
                  <a:schemeClr val="tx1"/>
                </a:solidFill>
              </a:rPr>
              <a:pPr>
                <a:defRPr/>
              </a:pPr>
              <a:t>7</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Title 2"/>
          <p:cNvPicPr>
            <a:picLocks noGrp="1" noChangeArrowheads="1"/>
          </p:cNvPicPr>
          <p:nvPr>
            <p:ph type="title"/>
          </p:nvPr>
        </p:nvPicPr>
        <p:blipFill>
          <a:blip r:embed="rId3" cstate="email">
            <a:extLst>
              <a:ext uri="{28A0092B-C50C-407E-A947-70E740481C1C}">
                <a14:useLocalDpi xmlns:a14="http://schemas.microsoft.com/office/drawing/2010/main"/>
              </a:ext>
            </a:extLst>
          </a:blip>
          <a:stretch>
            <a:fillRect/>
          </a:stretch>
        </p:blipFill>
        <p:spPr>
          <a:xfrm>
            <a:off x="457200" y="285450"/>
            <a:ext cx="8229600" cy="1121375"/>
          </a:xfrm>
        </p:spPr>
      </p:pic>
      <p:sp>
        <p:nvSpPr>
          <p:cNvPr id="14338" name="Content Placeholder 1"/>
          <p:cNvSpPr>
            <a:spLocks noGrp="1"/>
          </p:cNvSpPr>
          <p:nvPr>
            <p:ph idx="1"/>
          </p:nvPr>
        </p:nvSpPr>
        <p:spPr>
          <a:xfrm>
            <a:off x="457200" y="1481138"/>
            <a:ext cx="8229600" cy="4767262"/>
          </a:xfrm>
        </p:spPr>
        <p:txBody>
          <a:bodyPr/>
          <a:lstStyle/>
          <a:p>
            <a:pPr eaLnBrk="1" hangingPunct="1"/>
            <a:r>
              <a:rPr lang="en-US" dirty="0"/>
              <a:t>Worker </a:t>
            </a:r>
            <a:r>
              <a:rPr lang="en-US" dirty="0" smtClean="0"/>
              <a:t>Protection is Law: </a:t>
            </a:r>
            <a:r>
              <a:rPr lang="en-US" i="1" dirty="0"/>
              <a:t>The Occupational Safety and Health Act of 1970 (OSH Act</a:t>
            </a:r>
            <a:r>
              <a:rPr lang="en-US" i="1" dirty="0" smtClean="0"/>
              <a:t>)</a:t>
            </a:r>
            <a:endParaRPr lang="en-US" dirty="0"/>
          </a:p>
          <a:p>
            <a:pPr eaLnBrk="1" hangingPunct="1"/>
            <a:r>
              <a:rPr lang="en-US" dirty="0" smtClean="0"/>
              <a:t>OSHA was created to provide workers the right to a safe and healthful workplace</a:t>
            </a:r>
          </a:p>
          <a:p>
            <a:pPr eaLnBrk="1" hangingPunct="1"/>
            <a:r>
              <a:rPr lang="en-US" dirty="0" smtClean="0"/>
              <a:t>It is the duty of the employers to provide workplaces that are free of known dangers that could harm their employees</a:t>
            </a:r>
          </a:p>
          <a:p>
            <a:pPr eaLnBrk="1" hangingPunct="1"/>
            <a:r>
              <a:rPr lang="en-US" dirty="0" smtClean="0"/>
              <a:t>This law also gives workers important rights to participate in activities to ensure their protection from job hazards</a:t>
            </a:r>
          </a:p>
          <a:p>
            <a:pPr eaLnBrk="1" hangingPunct="1"/>
            <a:endParaRPr lang="en-US" dirty="0" smtClean="0"/>
          </a:p>
          <a:p>
            <a:pPr eaLnBrk="1" hangingPunct="1"/>
            <a:endParaRPr lang="en-US" dirty="0"/>
          </a:p>
          <a:p>
            <a:pPr eaLnBrk="1" hangingPunct="1"/>
            <a:endParaRPr lang="en-US" dirty="0" smtClean="0"/>
          </a:p>
        </p:txBody>
      </p:sp>
      <p:sp>
        <p:nvSpPr>
          <p:cNvPr id="14340"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39401376-AE6F-4366-A236-C9A51C344B69}" type="slidenum">
              <a:rPr lang="en-US" smtClean="0">
                <a:solidFill>
                  <a:schemeClr val="tx1"/>
                </a:solidFill>
              </a:rPr>
              <a:pPr>
                <a:defRPr/>
              </a:pPr>
              <a:t>8</a:t>
            </a:fld>
            <a:endParaRPr lang="en-US" smtClean="0">
              <a:solidFill>
                <a:schemeClr val="tx1"/>
              </a:solidFill>
            </a:endParaRPr>
          </a:p>
        </p:txBody>
      </p:sp>
      <p:sp>
        <p:nvSpPr>
          <p:cNvPr id="14341"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pic>
        <p:nvPicPr>
          <p:cNvPr id="14343" name="Picture 7" descr="Q:\Vertex\TASK ORDER #20\IntroToOSHA-working\Rev_03.10.10\Possible photos\Act_1970_ne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162850"/>
            <a:ext cx="1320005" cy="1024695"/>
          </a:xfrm>
          <a:prstGeom prst="rect">
            <a:avLst/>
          </a:prstGeom>
          <a:noFill/>
          <a:ln>
            <a:solidFill>
              <a:schemeClr val="tx1">
                <a:lumMod val="50000"/>
                <a:lumOff val="50000"/>
              </a:schemeClr>
            </a:solid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Title 2"/>
          <p:cNvPicPr>
            <a:picLocks noGrp="1" noChangeArrowheads="1"/>
          </p:cNvPicPr>
          <p:nvPr>
            <p:ph type="title"/>
          </p:nvPr>
        </p:nvPicPr>
        <p:blipFill>
          <a:blip r:embed="rId3" cstate="email">
            <a:extLst>
              <a:ext uri="{28A0092B-C50C-407E-A947-70E740481C1C}">
                <a14:useLocalDpi xmlns:a14="http://schemas.microsoft.com/office/drawing/2010/main"/>
              </a:ext>
            </a:extLst>
          </a:blip>
          <a:stretch>
            <a:fillRect/>
          </a:stretch>
        </p:blipFill>
        <p:spPr>
          <a:xfrm>
            <a:off x="470915" y="288847"/>
            <a:ext cx="8202170" cy="1114581"/>
          </a:xfrm>
        </p:spPr>
      </p:pic>
      <p:sp>
        <p:nvSpPr>
          <p:cNvPr id="15362" name="Content Placeholder 1"/>
          <p:cNvSpPr>
            <a:spLocks noGrp="1"/>
          </p:cNvSpPr>
          <p:nvPr>
            <p:ph sz="half" idx="1"/>
          </p:nvPr>
        </p:nvSpPr>
        <p:spPr>
          <a:xfrm>
            <a:off x="457200" y="1481138"/>
            <a:ext cx="5638800" cy="4525962"/>
          </a:xfrm>
        </p:spPr>
        <p:txBody>
          <a:bodyPr/>
          <a:lstStyle/>
          <a:p>
            <a:pPr eaLnBrk="1" hangingPunct="1"/>
            <a:r>
              <a:rPr lang="en-US" dirty="0" smtClean="0"/>
              <a:t>Employers must have a written, complete hazard communication program that includes information on:</a:t>
            </a:r>
          </a:p>
          <a:p>
            <a:pPr lvl="1" eaLnBrk="1" hangingPunct="1">
              <a:spcBef>
                <a:spcPts val="400"/>
              </a:spcBef>
              <a:buClr>
                <a:schemeClr val="accent1"/>
              </a:buClr>
              <a:buSzPct val="68000"/>
              <a:buFont typeface="Wingdings 3" pitchFamily="18" charset="2"/>
              <a:buChar char=""/>
            </a:pPr>
            <a:r>
              <a:rPr lang="en-US" dirty="0">
                <a:latin typeface="Lucida Sans Unicode" pitchFamily="34" charset="0"/>
              </a:rPr>
              <a:t>Container labeling,</a:t>
            </a:r>
          </a:p>
          <a:p>
            <a:pPr lvl="1" eaLnBrk="1" hangingPunct="1">
              <a:spcBef>
                <a:spcPts val="400"/>
              </a:spcBef>
              <a:buClr>
                <a:schemeClr val="accent1"/>
              </a:buClr>
              <a:buSzPct val="68000"/>
              <a:buFont typeface="Wingdings 3" pitchFamily="18" charset="2"/>
              <a:buChar char=""/>
            </a:pPr>
            <a:r>
              <a:rPr lang="en-US" dirty="0">
                <a:latin typeface="Lucida Sans Unicode" pitchFamily="34" charset="0"/>
              </a:rPr>
              <a:t>Safety Data Sheets (SDSs), and</a:t>
            </a:r>
          </a:p>
          <a:p>
            <a:pPr lvl="1" eaLnBrk="1" hangingPunct="1">
              <a:spcBef>
                <a:spcPts val="400"/>
              </a:spcBef>
              <a:buClr>
                <a:schemeClr val="accent1"/>
              </a:buClr>
              <a:buSzPct val="68000"/>
              <a:buFont typeface="Wingdings 3" pitchFamily="18" charset="2"/>
              <a:buChar char=""/>
            </a:pPr>
            <a:r>
              <a:rPr lang="en-US" dirty="0">
                <a:latin typeface="Lucida Sans Unicode" pitchFamily="34" charset="0"/>
              </a:rPr>
              <a:t>Worker </a:t>
            </a:r>
            <a:r>
              <a:rPr lang="en-US" dirty="0" smtClean="0">
                <a:latin typeface="Lucida Sans Unicode" pitchFamily="34" charset="0"/>
              </a:rPr>
              <a:t>training.</a:t>
            </a:r>
          </a:p>
          <a:p>
            <a:pPr lvl="2" eaLnBrk="1" hangingPunct="1">
              <a:spcBef>
                <a:spcPts val="400"/>
              </a:spcBef>
              <a:buClr>
                <a:schemeClr val="accent1"/>
              </a:buClr>
              <a:buSzPct val="68000"/>
              <a:buFont typeface="Wingdings 3" pitchFamily="18" charset="2"/>
              <a:buChar char=""/>
            </a:pPr>
            <a:r>
              <a:rPr lang="en-US" dirty="0" smtClean="0">
                <a:latin typeface="Lucida Sans Unicode" pitchFamily="34" charset="0"/>
              </a:rPr>
              <a:t>The </a:t>
            </a:r>
            <a:r>
              <a:rPr lang="en-US" dirty="0">
                <a:latin typeface="Lucida Sans Unicode" pitchFamily="34" charset="0"/>
              </a:rPr>
              <a:t>training must include the physical and health hazards of the chemicals and how workers can protect </a:t>
            </a:r>
            <a:r>
              <a:rPr lang="en-US" dirty="0" smtClean="0">
                <a:latin typeface="Lucida Sans Unicode" pitchFamily="34" charset="0"/>
              </a:rPr>
              <a:t>themselves</a:t>
            </a:r>
            <a:endParaRPr lang="en-US" dirty="0" smtClean="0"/>
          </a:p>
        </p:txBody>
      </p:sp>
      <p:sp>
        <p:nvSpPr>
          <p:cNvPr id="15364" name="Slide Number Placeholder 3"/>
          <p:cNvSpPr>
            <a:spLocks noGrp="1"/>
          </p:cNvSpPr>
          <p:nvPr>
            <p:ph type="sldNum" sz="quarter" idx="4"/>
          </p:nvPr>
        </p:nvSpPr>
        <p:spPr bwMode="auto">
          <a:xfrm>
            <a:off x="8320088" y="6408738"/>
            <a:ext cx="366712" cy="365125"/>
          </a:xfrm>
          <a:ln>
            <a:miter lim="800000"/>
            <a:headEnd/>
            <a:tailEnd/>
          </a:ln>
        </p:spPr>
        <p:txBody>
          <a:bodyPr/>
          <a:lstStyle/>
          <a:p>
            <a:pPr>
              <a:defRPr/>
            </a:pPr>
            <a:fld id="{BE63513F-2EB2-478B-96E2-8B630A1751AD}" type="slidenum">
              <a:rPr lang="en-US" smtClean="0">
                <a:solidFill>
                  <a:schemeClr val="tx1"/>
                </a:solidFill>
              </a:rPr>
              <a:pPr>
                <a:defRPr/>
              </a:pPr>
              <a:t>9</a:t>
            </a:fld>
            <a:endParaRPr lang="en-US" smtClean="0">
              <a:solidFill>
                <a:schemeClr val="tx1"/>
              </a:solidFill>
            </a:endParaRPr>
          </a:p>
        </p:txBody>
      </p:sp>
      <p:sp>
        <p:nvSpPr>
          <p:cNvPr id="15365" name="TextBox 4"/>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en-US" i="1"/>
              <a:t>Your Right to…</a:t>
            </a:r>
          </a:p>
        </p:txBody>
      </p:sp>
      <p:graphicFrame>
        <p:nvGraphicFramePr>
          <p:cNvPr id="4" name="Table 3"/>
          <p:cNvGraphicFramePr>
            <a:graphicFrameLocks noGrp="1"/>
          </p:cNvGraphicFramePr>
          <p:nvPr>
            <p:extLst>
              <p:ext uri="{D42A27DB-BD31-4B8C-83A1-F6EECF244321}">
                <p14:modId xmlns:p14="http://schemas.microsoft.com/office/powerpoint/2010/main" val="3746760886"/>
              </p:ext>
            </p:extLst>
          </p:nvPr>
        </p:nvGraphicFramePr>
        <p:xfrm>
          <a:off x="6019800" y="3733800"/>
          <a:ext cx="2697876" cy="2473960"/>
        </p:xfrm>
        <a:graphic>
          <a:graphicData uri="http://schemas.openxmlformats.org/drawingml/2006/table">
            <a:tbl>
              <a:tblPr firstRow="1" bandRow="1">
                <a:tableStyleId>{3B4B98B0-60AC-42C2-AFA5-B58CD77FA1E5}</a:tableStyleId>
              </a:tblPr>
              <a:tblGrid>
                <a:gridCol w="2697876"/>
              </a:tblGrid>
              <a:tr h="370840">
                <a:tc>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The Hazard Communication Standard (HCS) requires chemical manufacturers, distributors, or importers to provide Safety Data Sheets (SDSs) (formerly known as Material Safety Data Sheets or MSDSs) to communicate the hazards of hazardous chemical products. As of June 1, 2015, the HCS will require new SDSs to be in a uniform format. </a:t>
                      </a:r>
                    </a:p>
                  </a:txBody>
                  <a:tcPr/>
                </a:tc>
              </a:tr>
            </a:tbl>
          </a:graphicData>
        </a:graphic>
      </p:graphicFrame>
      <p:pic>
        <p:nvPicPr>
          <p:cNvPr id="9" name="Picture 8"/>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00800" y="1524000"/>
            <a:ext cx="2026920" cy="25146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oncourse">
  <a:themeElements>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Concourse">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1763</TotalTime>
  <Words>2495</Words>
  <Application>Microsoft Office PowerPoint</Application>
  <PresentationFormat>On-screen Show (4:3)</PresentationFormat>
  <Paragraphs>376</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4_Concourse</vt:lpstr>
      <vt:lpstr>Introduction to OSHA</vt:lpstr>
      <vt:lpstr>Lesson Overview</vt:lpstr>
      <vt:lpstr>Topic 1: Why is OSHA Important to You?</vt:lpstr>
      <vt:lpstr>History of OSHA</vt:lpstr>
      <vt:lpstr>OSHA’s Mission</vt:lpstr>
      <vt:lpstr>Topic 2: What Rights Do You Have Under OSHA?</vt:lpstr>
      <vt:lpstr>Worker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 Responsibilities (cont.)</vt:lpstr>
      <vt:lpstr>Topic 4: What are OSHA Standards?</vt:lpstr>
      <vt:lpstr>OSHA Standards (cont.)</vt:lpstr>
      <vt:lpstr>Most Frequently Cited OSHA Standards</vt:lpstr>
      <vt:lpstr>PowerPoint Presentation</vt:lpstr>
      <vt:lpstr>Different Types of OSHA Inspections</vt:lpstr>
      <vt:lpstr>PowerPoint Presentation</vt:lpstr>
      <vt:lpstr>Questions for Review</vt:lpstr>
      <vt:lpstr>PowerPoint Presentation</vt:lpstr>
      <vt:lpstr>PowerPoint Presentation</vt:lpstr>
      <vt:lpstr>PowerPoint Presentation</vt:lpstr>
      <vt:lpstr>How to Raise a Concern</vt:lpstr>
      <vt:lpstr>PowerPoint Presentation</vt:lpstr>
      <vt:lpstr>Group Activity: Filing a Complaint</vt:lpstr>
      <vt:lpstr>Group Activity: Filing a Complaint</vt:lpstr>
      <vt:lpstr>Group Activity: Filing a Complaint</vt:lpstr>
      <vt:lpstr>Questions for Review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dmichalski</dc:creator>
  <cp:lastModifiedBy>Dupaix, Ariane N. OSHA CTR</cp:lastModifiedBy>
  <cp:revision>185</cp:revision>
  <cp:lastPrinted>2014-04-14T12:07:40Z</cp:lastPrinted>
  <dcterms:created xsi:type="dcterms:W3CDTF">2010-02-14T20:51:48Z</dcterms:created>
  <dcterms:modified xsi:type="dcterms:W3CDTF">2014-12-10T20:36:55Z</dcterms:modified>
</cp:coreProperties>
</file>